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3" r:id="rId3"/>
    <p:sldId id="286" r:id="rId4"/>
    <p:sldId id="285" r:id="rId5"/>
    <p:sldId id="287" r:id="rId6"/>
    <p:sldId id="288" r:id="rId7"/>
    <p:sldId id="378" r:id="rId8"/>
    <p:sldId id="289" r:id="rId9"/>
    <p:sldId id="290" r:id="rId10"/>
    <p:sldId id="291" r:id="rId11"/>
    <p:sldId id="292" r:id="rId12"/>
    <p:sldId id="293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22" r:id="rId29"/>
    <p:sldId id="323" r:id="rId30"/>
    <p:sldId id="324" r:id="rId31"/>
    <p:sldId id="380" r:id="rId32"/>
    <p:sldId id="379" r:id="rId33"/>
    <p:sldId id="327" r:id="rId34"/>
    <p:sldId id="328" r:id="rId35"/>
    <p:sldId id="329" r:id="rId36"/>
    <p:sldId id="330" r:id="rId37"/>
    <p:sldId id="262" r:id="rId38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70" d="100"/>
          <a:sy n="70" d="100"/>
        </p:scale>
        <p:origin x="-8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4F053761-9E4E-44F3-8D90-3314E744C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0678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074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136753F4-A044-4062-8966-501038A72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4524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0CFFD-8DE9-4A41-9AC8-F3BFC30FE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67480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731650AC-6CD4-4332-96AC-EA25650EF0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119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8FC8577C-3DE3-4DC2-9F0A-F268303F7F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984650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9185D1D0-4084-4306-BE48-093B24FE5E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032066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5718822F-C931-4742-8538-50A3937ECB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087320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764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0005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38100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6172B468-800D-4389-85BB-5BB332AE06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18450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D02BF3AE-7FC1-48E6-9AED-52455E3F3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57022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0DB7F8B0-134D-42BE-B2F2-BC7B8DB478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688680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07C7A581-2C38-41FC-9588-9F23094A8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691777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5E4FAC02-E5B3-4EF4-BC48-FB13DB534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379708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A91305C6-F86E-4020-A78D-EA3D5BC9B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792225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3625AC6E-54AA-4D48-8A43-2299FCA87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533080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5FB83E7A-1191-4B7C-8CF2-EA6085C3A0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58781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901FBD05-5EE7-469B-9E5C-6FC20AA4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5659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7 </a:t>
            </a:r>
            <a:r>
              <a:rPr lang="en-US" dirty="0"/>
              <a:t>- </a:t>
            </a:r>
            <a:fld id="{A118BF7E-9D40-4411-9E1B-A8599D4FB5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ransition/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7</a:t>
            </a:r>
            <a:br>
              <a:rPr lang="en-US" dirty="0" smtClean="0"/>
            </a:br>
            <a:r>
              <a:rPr lang="en-US" dirty="0" smtClean="0"/>
              <a:t>Matrices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F39D0858-CA45-4AD1-BA9C-B4D0530C9EEF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Row 1 Col 1</a:t>
            </a:r>
          </a:p>
        </p:txBody>
      </p:sp>
      <p:graphicFrame>
        <p:nvGraphicFramePr>
          <p:cNvPr id="208899" name="Group 3"/>
          <p:cNvGraphicFramePr>
            <a:graphicFrameLocks noGrp="1"/>
          </p:cNvGraphicFramePr>
          <p:nvPr>
            <p:ph sz="quarter" idx="2"/>
          </p:nvPr>
        </p:nvGraphicFramePr>
        <p:xfrm>
          <a:off x="1404938" y="2809875"/>
          <a:ext cx="1295400" cy="1857376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8913" name="Group 17"/>
          <p:cNvGraphicFramePr>
            <a:graphicFrameLocks noGrp="1"/>
          </p:cNvGraphicFramePr>
          <p:nvPr/>
        </p:nvGraphicFramePr>
        <p:xfrm>
          <a:off x="3733800" y="2743200"/>
          <a:ext cx="1295400" cy="1843089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63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8927" name="Group 31"/>
          <p:cNvGraphicFramePr>
            <a:graphicFrameLocks noGrp="1"/>
          </p:cNvGraphicFramePr>
          <p:nvPr>
            <p:ph sz="quarter" idx="3"/>
          </p:nvPr>
        </p:nvGraphicFramePr>
        <p:xfrm>
          <a:off x="6731000" y="2809875"/>
          <a:ext cx="1223963" cy="1828800"/>
        </p:xfrm>
        <a:graphic>
          <a:graphicData uri="http://schemas.openxmlformats.org/drawingml/2006/table">
            <a:tbl>
              <a:tblPr/>
              <a:tblGrid>
                <a:gridCol w="612775"/>
                <a:gridCol w="611188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2336" name="Text Box 45"/>
          <p:cNvSpPr txBox="1">
            <a:spLocks noChangeArrowheads="1"/>
          </p:cNvSpPr>
          <p:nvPr/>
        </p:nvSpPr>
        <p:spPr bwMode="auto">
          <a:xfrm>
            <a:off x="2971800" y="3103563"/>
            <a:ext cx="422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2337" name="Text Box 46"/>
          <p:cNvSpPr txBox="1">
            <a:spLocks noChangeArrowheads="1"/>
          </p:cNvSpPr>
          <p:nvPr/>
        </p:nvSpPr>
        <p:spPr bwMode="auto">
          <a:xfrm>
            <a:off x="5699125" y="31242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2338" name="Text Box 47"/>
          <p:cNvSpPr txBox="1">
            <a:spLocks noChangeArrowheads="1"/>
          </p:cNvSpPr>
          <p:nvPr/>
        </p:nvSpPr>
        <p:spPr bwMode="auto">
          <a:xfrm>
            <a:off x="11430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2339" name="Text Box 48"/>
          <p:cNvSpPr txBox="1">
            <a:spLocks noChangeArrowheads="1"/>
          </p:cNvSpPr>
          <p:nvPr/>
        </p:nvSpPr>
        <p:spPr bwMode="auto">
          <a:xfrm>
            <a:off x="37338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2340" name="Text Box 49"/>
          <p:cNvSpPr txBox="1">
            <a:spLocks noChangeArrowheads="1"/>
          </p:cNvSpPr>
          <p:nvPr/>
        </p:nvSpPr>
        <p:spPr bwMode="auto">
          <a:xfrm>
            <a:off x="6934200" y="19812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12341" name="Text Box 50"/>
          <p:cNvSpPr txBox="1">
            <a:spLocks noChangeArrowheads="1"/>
          </p:cNvSpPr>
          <p:nvPr/>
        </p:nvSpPr>
        <p:spPr bwMode="auto">
          <a:xfrm>
            <a:off x="2590800" y="53340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</a:t>
            </a:r>
            <a:r>
              <a:rPr lang="en-US" sz="2800">
                <a:latin typeface="Arial" charset="0"/>
              </a:rPr>
              <a:t>+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13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AC7DCCB0-4DF1-44C9-A8FA-90108D7190FB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Row 1 Col 2</a:t>
            </a:r>
          </a:p>
        </p:txBody>
      </p:sp>
      <p:graphicFrame>
        <p:nvGraphicFramePr>
          <p:cNvPr id="209923" name="Group 3"/>
          <p:cNvGraphicFramePr>
            <a:graphicFrameLocks noGrp="1"/>
          </p:cNvGraphicFramePr>
          <p:nvPr>
            <p:ph sz="quarter" idx="2"/>
          </p:nvPr>
        </p:nvGraphicFramePr>
        <p:xfrm>
          <a:off x="1404938" y="2809875"/>
          <a:ext cx="1295400" cy="1857376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9937" name="Group 17"/>
          <p:cNvGraphicFramePr>
            <a:graphicFrameLocks noGrp="1"/>
          </p:cNvGraphicFramePr>
          <p:nvPr/>
        </p:nvGraphicFramePr>
        <p:xfrm>
          <a:off x="3733800" y="2743200"/>
          <a:ext cx="1295400" cy="1843089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63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9951" name="Group 31"/>
          <p:cNvGraphicFramePr>
            <a:graphicFrameLocks noGrp="1"/>
          </p:cNvGraphicFramePr>
          <p:nvPr>
            <p:ph sz="quarter" idx="3"/>
          </p:nvPr>
        </p:nvGraphicFramePr>
        <p:xfrm>
          <a:off x="6731000" y="2809875"/>
          <a:ext cx="1223963" cy="1828800"/>
        </p:xfrm>
        <a:graphic>
          <a:graphicData uri="http://schemas.openxmlformats.org/drawingml/2006/table">
            <a:tbl>
              <a:tblPr/>
              <a:tblGrid>
                <a:gridCol w="612775"/>
                <a:gridCol w="611188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3360" name="Text Box 45"/>
          <p:cNvSpPr txBox="1">
            <a:spLocks noChangeArrowheads="1"/>
          </p:cNvSpPr>
          <p:nvPr/>
        </p:nvSpPr>
        <p:spPr bwMode="auto">
          <a:xfrm>
            <a:off x="2971800" y="3103563"/>
            <a:ext cx="422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3361" name="Text Box 46"/>
          <p:cNvSpPr txBox="1">
            <a:spLocks noChangeArrowheads="1"/>
          </p:cNvSpPr>
          <p:nvPr/>
        </p:nvSpPr>
        <p:spPr bwMode="auto">
          <a:xfrm>
            <a:off x="5699125" y="31242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3362" name="Text Box 47"/>
          <p:cNvSpPr txBox="1">
            <a:spLocks noChangeArrowheads="1"/>
          </p:cNvSpPr>
          <p:nvPr/>
        </p:nvSpPr>
        <p:spPr bwMode="auto">
          <a:xfrm>
            <a:off x="11430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3363" name="Text Box 48"/>
          <p:cNvSpPr txBox="1">
            <a:spLocks noChangeArrowheads="1"/>
          </p:cNvSpPr>
          <p:nvPr/>
        </p:nvSpPr>
        <p:spPr bwMode="auto">
          <a:xfrm>
            <a:off x="37338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3364" name="Text Box 49"/>
          <p:cNvSpPr txBox="1">
            <a:spLocks noChangeArrowheads="1"/>
          </p:cNvSpPr>
          <p:nvPr/>
        </p:nvSpPr>
        <p:spPr bwMode="auto">
          <a:xfrm>
            <a:off x="6934200" y="19812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13365" name="Text Box 50"/>
          <p:cNvSpPr txBox="1">
            <a:spLocks noChangeArrowheads="1"/>
          </p:cNvSpPr>
          <p:nvPr/>
        </p:nvSpPr>
        <p:spPr bwMode="auto">
          <a:xfrm>
            <a:off x="2590800" y="53340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12 </a:t>
            </a:r>
            <a:r>
              <a:rPr lang="en-US" sz="2800">
                <a:latin typeface="Arial" charset="0"/>
              </a:rPr>
              <a:t>+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6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AE1DF553-EE26-4D9B-8EDB-D1A5C9EFD1C5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Row 2 Col 1</a:t>
            </a:r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>
            <p:ph sz="quarter" idx="2"/>
          </p:nvPr>
        </p:nvGraphicFramePr>
        <p:xfrm>
          <a:off x="1404938" y="2809875"/>
          <a:ext cx="1295400" cy="1857376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961" name="Group 17"/>
          <p:cNvGraphicFramePr>
            <a:graphicFrameLocks noGrp="1"/>
          </p:cNvGraphicFramePr>
          <p:nvPr/>
        </p:nvGraphicFramePr>
        <p:xfrm>
          <a:off x="3733800" y="2743200"/>
          <a:ext cx="1295400" cy="1843089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63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0975" name="Group 31"/>
          <p:cNvGraphicFramePr>
            <a:graphicFrameLocks noGrp="1"/>
          </p:cNvGraphicFramePr>
          <p:nvPr>
            <p:ph sz="quarter" idx="3"/>
          </p:nvPr>
        </p:nvGraphicFramePr>
        <p:xfrm>
          <a:off x="6731000" y="2809875"/>
          <a:ext cx="1223963" cy="1828800"/>
        </p:xfrm>
        <a:graphic>
          <a:graphicData uri="http://schemas.openxmlformats.org/drawingml/2006/table">
            <a:tbl>
              <a:tblPr/>
              <a:tblGrid>
                <a:gridCol w="612775"/>
                <a:gridCol w="611188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4384" name="Text Box 45"/>
          <p:cNvSpPr txBox="1">
            <a:spLocks noChangeArrowheads="1"/>
          </p:cNvSpPr>
          <p:nvPr/>
        </p:nvSpPr>
        <p:spPr bwMode="auto">
          <a:xfrm>
            <a:off x="2971800" y="3103563"/>
            <a:ext cx="422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4385" name="Text Box 46"/>
          <p:cNvSpPr txBox="1">
            <a:spLocks noChangeArrowheads="1"/>
          </p:cNvSpPr>
          <p:nvPr/>
        </p:nvSpPr>
        <p:spPr bwMode="auto">
          <a:xfrm>
            <a:off x="5699125" y="31242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4386" name="Text Box 47"/>
          <p:cNvSpPr txBox="1">
            <a:spLocks noChangeArrowheads="1"/>
          </p:cNvSpPr>
          <p:nvPr/>
        </p:nvSpPr>
        <p:spPr bwMode="auto">
          <a:xfrm>
            <a:off x="11430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4387" name="Text Box 48"/>
          <p:cNvSpPr txBox="1">
            <a:spLocks noChangeArrowheads="1"/>
          </p:cNvSpPr>
          <p:nvPr/>
        </p:nvSpPr>
        <p:spPr bwMode="auto">
          <a:xfrm>
            <a:off x="37338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4388" name="Text Box 49"/>
          <p:cNvSpPr txBox="1">
            <a:spLocks noChangeArrowheads="1"/>
          </p:cNvSpPr>
          <p:nvPr/>
        </p:nvSpPr>
        <p:spPr bwMode="auto">
          <a:xfrm>
            <a:off x="6934200" y="19812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14389" name="Text Box 50"/>
          <p:cNvSpPr txBox="1">
            <a:spLocks noChangeArrowheads="1"/>
          </p:cNvSpPr>
          <p:nvPr/>
        </p:nvSpPr>
        <p:spPr bwMode="auto">
          <a:xfrm>
            <a:off x="2590800" y="53340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8 </a:t>
            </a:r>
            <a:r>
              <a:rPr lang="en-US" sz="2800">
                <a:latin typeface="Arial" charset="0"/>
              </a:rPr>
              <a:t>+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23F03473-6EB5-4718-B9AC-EB95AA599CF7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- Complete</a:t>
            </a:r>
          </a:p>
        </p:txBody>
      </p:sp>
      <p:graphicFrame>
        <p:nvGraphicFramePr>
          <p:cNvPr id="214019" name="Group 3"/>
          <p:cNvGraphicFramePr>
            <a:graphicFrameLocks noGrp="1"/>
          </p:cNvGraphicFramePr>
          <p:nvPr>
            <p:ph sz="quarter" idx="2"/>
          </p:nvPr>
        </p:nvGraphicFramePr>
        <p:xfrm>
          <a:off x="1404938" y="2809875"/>
          <a:ext cx="1295400" cy="1857376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4033" name="Group 17"/>
          <p:cNvGraphicFramePr>
            <a:graphicFrameLocks noGrp="1"/>
          </p:cNvGraphicFramePr>
          <p:nvPr/>
        </p:nvGraphicFramePr>
        <p:xfrm>
          <a:off x="3733800" y="2743200"/>
          <a:ext cx="1295400" cy="1843089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63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4047" name="Group 31"/>
          <p:cNvGraphicFramePr>
            <a:graphicFrameLocks noGrp="1"/>
          </p:cNvGraphicFramePr>
          <p:nvPr>
            <p:ph sz="quarter" idx="3"/>
          </p:nvPr>
        </p:nvGraphicFramePr>
        <p:xfrm>
          <a:off x="6731000" y="2809875"/>
          <a:ext cx="1223963" cy="1828800"/>
        </p:xfrm>
        <a:graphic>
          <a:graphicData uri="http://schemas.openxmlformats.org/drawingml/2006/table">
            <a:tbl>
              <a:tblPr/>
              <a:tblGrid>
                <a:gridCol w="612775"/>
                <a:gridCol w="611188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18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17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20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408" name="Text Box 45"/>
          <p:cNvSpPr txBox="1">
            <a:spLocks noChangeArrowheads="1"/>
          </p:cNvSpPr>
          <p:nvPr/>
        </p:nvSpPr>
        <p:spPr bwMode="auto">
          <a:xfrm>
            <a:off x="2971800" y="3103563"/>
            <a:ext cx="422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5409" name="Text Box 46"/>
          <p:cNvSpPr txBox="1">
            <a:spLocks noChangeArrowheads="1"/>
          </p:cNvSpPr>
          <p:nvPr/>
        </p:nvSpPr>
        <p:spPr bwMode="auto">
          <a:xfrm>
            <a:off x="5699125" y="31242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5410" name="Text Box 47"/>
          <p:cNvSpPr txBox="1">
            <a:spLocks noChangeArrowheads="1"/>
          </p:cNvSpPr>
          <p:nvPr/>
        </p:nvSpPr>
        <p:spPr bwMode="auto">
          <a:xfrm>
            <a:off x="11430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5411" name="Text Box 48"/>
          <p:cNvSpPr txBox="1">
            <a:spLocks noChangeArrowheads="1"/>
          </p:cNvSpPr>
          <p:nvPr/>
        </p:nvSpPr>
        <p:spPr bwMode="auto">
          <a:xfrm>
            <a:off x="37338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5412" name="Text Box 49"/>
          <p:cNvSpPr txBox="1">
            <a:spLocks noChangeArrowheads="1"/>
          </p:cNvSpPr>
          <p:nvPr/>
        </p:nvSpPr>
        <p:spPr bwMode="auto">
          <a:xfrm>
            <a:off x="6934200" y="19812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15413" name="Text Box 50"/>
          <p:cNvSpPr txBox="1">
            <a:spLocks noChangeArrowheads="1"/>
          </p:cNvSpPr>
          <p:nvPr/>
        </p:nvSpPr>
        <p:spPr bwMode="auto">
          <a:xfrm>
            <a:off x="2590800" y="53340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4 </a:t>
            </a:r>
            <a:r>
              <a:rPr lang="en-US" sz="2800">
                <a:latin typeface="Arial" charset="0"/>
              </a:rPr>
              <a:t>+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16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2260364B-B20B-44B0-B091-890857561533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of Two Matrices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If A is a </a:t>
            </a:r>
            <a:r>
              <a:rPr lang="en-US" i="1" dirty="0" smtClean="0">
                <a:sym typeface="Symbol" pitchFamily="18" charset="2"/>
              </a:rPr>
              <a:t>m</a:t>
            </a:r>
            <a:r>
              <a:rPr lang="en-US" dirty="0" smtClean="0">
                <a:sym typeface="Symbol" pitchFamily="18" charset="2"/>
              </a:rPr>
              <a:t> x 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matrix, then multiplication is only defined for  B which is a 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x 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 matrix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The result is an </a:t>
            </a:r>
            <a:r>
              <a:rPr lang="en-US" i="1" dirty="0" smtClean="0">
                <a:sym typeface="Symbol" pitchFamily="18" charset="2"/>
              </a:rPr>
              <a:t>m</a:t>
            </a:r>
            <a:r>
              <a:rPr lang="en-US" dirty="0" smtClean="0">
                <a:sym typeface="Symbol" pitchFamily="18" charset="2"/>
              </a:rPr>
              <a:t> x 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 matrix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If A is 5 x 3, then B must be a 3 x 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matrix for any number </a:t>
            </a:r>
            <a:r>
              <a:rPr lang="en-US" i="1" dirty="0" smtClean="0">
                <a:sym typeface="Symbol" pitchFamily="18" charset="2"/>
              </a:rPr>
              <a:t>k &gt;</a:t>
            </a:r>
            <a:r>
              <a:rPr lang="en-US" dirty="0" smtClean="0">
                <a:sym typeface="Symbol" pitchFamily="18" charset="2"/>
              </a:rPr>
              <a:t>0 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If A is a 56 x 31 and B is a 31 x 10, then the product AB will by a 56 x 10 matrix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Let C = AB, then c</a:t>
            </a:r>
            <a:r>
              <a:rPr lang="en-US" baseline="-25000" dirty="0" smtClean="0">
                <a:sym typeface="Symbol" pitchFamily="18" charset="2"/>
              </a:rPr>
              <a:t>12</a:t>
            </a:r>
            <a:r>
              <a:rPr lang="en-US" dirty="0" smtClean="0">
                <a:sym typeface="Symbol" pitchFamily="18" charset="2"/>
              </a:rPr>
              <a:t> is calculated using the first row of A and the second column of B</a:t>
            </a: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BD1E5293-D2E9-40D8-B883-86D39EEF3BE7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Example 1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556500" cy="16637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Example: Multiply a  3 x 2 matrix by  a 2 </a:t>
            </a:r>
            <a:r>
              <a:rPr lang="en-US" sz="2800" dirty="0"/>
              <a:t>x</a:t>
            </a:r>
            <a:r>
              <a:rPr lang="en-US" sz="2800" dirty="0" smtClean="0"/>
              <a:t> 3 matrix  </a:t>
            </a:r>
          </a:p>
          <a:p>
            <a:pPr lvl="1" eaLnBrk="1" hangingPunct="1"/>
            <a:r>
              <a:rPr lang="en-US" sz="2400" dirty="0" smtClean="0"/>
              <a:t>The product is a 3 by 3 matrix</a:t>
            </a:r>
          </a:p>
        </p:txBody>
      </p:sp>
      <p:graphicFrame>
        <p:nvGraphicFramePr>
          <p:cNvPr id="216068" name="Group 4"/>
          <p:cNvGraphicFramePr>
            <a:graphicFrameLocks noGrp="1"/>
          </p:cNvGraphicFramePr>
          <p:nvPr>
            <p:ph sz="quarter" idx="2"/>
          </p:nvPr>
        </p:nvGraphicFramePr>
        <p:xfrm>
          <a:off x="1549400" y="3567113"/>
          <a:ext cx="1150938" cy="1663700"/>
        </p:xfrm>
        <a:graphic>
          <a:graphicData uri="http://schemas.openxmlformats.org/drawingml/2006/table">
            <a:tbl>
              <a:tblPr/>
              <a:tblGrid>
                <a:gridCol w="530225"/>
                <a:gridCol w="620713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6082" name="Group 18"/>
          <p:cNvGraphicFramePr>
            <a:graphicFrameLocks noGrp="1"/>
          </p:cNvGraphicFramePr>
          <p:nvPr>
            <p:ph sz="quarter" idx="3"/>
          </p:nvPr>
        </p:nvGraphicFramePr>
        <p:xfrm>
          <a:off x="4643438" y="4000500"/>
          <a:ext cx="1727200" cy="1089025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647700"/>
              </a:tblGrid>
              <a:tr h="554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2CA42340-6AE9-4BD2-AA19-32951BC1F11E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Example 1</a:t>
            </a:r>
          </a:p>
        </p:txBody>
      </p:sp>
      <p:graphicFrame>
        <p:nvGraphicFramePr>
          <p:cNvPr id="217091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7105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7119" name="Group 31"/>
          <p:cNvGraphicFramePr>
            <a:graphicFrameLocks noGrp="1"/>
          </p:cNvGraphicFramePr>
          <p:nvPr>
            <p:ph sz="quarter" idx="3"/>
          </p:nvPr>
        </p:nvGraphicFramePr>
        <p:xfrm>
          <a:off x="6248400" y="2590800"/>
          <a:ext cx="2628900" cy="18446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8484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18485" name="Text Box 50"/>
          <p:cNvSpPr txBox="1">
            <a:spLocks noChangeArrowheads="1"/>
          </p:cNvSpPr>
          <p:nvPr/>
        </p:nvSpPr>
        <p:spPr bwMode="auto">
          <a:xfrm>
            <a:off x="5775325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8486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8487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8488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9B8F5473-3368-44F5-9E27-634D8805FF27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1</a:t>
            </a:r>
          </a:p>
        </p:txBody>
      </p:sp>
      <p:graphicFrame>
        <p:nvGraphicFramePr>
          <p:cNvPr id="218115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8129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8143" name="Group 31"/>
          <p:cNvGraphicFramePr>
            <a:graphicFrameLocks noGrp="1"/>
          </p:cNvGraphicFramePr>
          <p:nvPr>
            <p:ph sz="quarter" idx="3"/>
          </p:nvPr>
        </p:nvGraphicFramePr>
        <p:xfrm>
          <a:off x="6248400" y="2590800"/>
          <a:ext cx="2628900" cy="18446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9508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19509" name="Text Box 50"/>
          <p:cNvSpPr txBox="1">
            <a:spLocks noChangeArrowheads="1"/>
          </p:cNvSpPr>
          <p:nvPr/>
        </p:nvSpPr>
        <p:spPr bwMode="auto">
          <a:xfrm>
            <a:off x="5775325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9510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9511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9512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19513" name="Text Box 54"/>
          <p:cNvSpPr txBox="1">
            <a:spLocks noChangeArrowheads="1"/>
          </p:cNvSpPr>
          <p:nvPr/>
        </p:nvSpPr>
        <p:spPr bwMode="auto">
          <a:xfrm>
            <a:off x="2819400" y="43434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3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9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78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0483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94DA13C8-AFA4-44D1-8CD9-55E6513D4BEA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2</a:t>
            </a:r>
          </a:p>
        </p:txBody>
      </p:sp>
      <p:graphicFrame>
        <p:nvGraphicFramePr>
          <p:cNvPr id="219139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9153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9167" name="Group 31"/>
          <p:cNvGraphicFramePr>
            <a:graphicFrameLocks noGrp="1"/>
          </p:cNvGraphicFramePr>
          <p:nvPr>
            <p:ph sz="quarter" idx="3"/>
          </p:nvPr>
        </p:nvGraphicFramePr>
        <p:xfrm>
          <a:off x="6324600" y="2590800"/>
          <a:ext cx="2552700" cy="1844675"/>
        </p:xfrm>
        <a:graphic>
          <a:graphicData uri="http://schemas.openxmlformats.org/drawingml/2006/table">
            <a:tbl>
              <a:tblPr/>
              <a:tblGrid>
                <a:gridCol w="850900"/>
                <a:gridCol w="850900"/>
                <a:gridCol w="8509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0532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0533" name="Text Box 50"/>
          <p:cNvSpPr txBox="1">
            <a:spLocks noChangeArrowheads="1"/>
          </p:cNvSpPr>
          <p:nvPr/>
        </p:nvSpPr>
        <p:spPr bwMode="auto">
          <a:xfrm>
            <a:off x="5775325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0534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0535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0536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20537" name="Text Box 54"/>
          <p:cNvSpPr txBox="1">
            <a:spLocks noChangeArrowheads="1"/>
          </p:cNvSpPr>
          <p:nvPr/>
        </p:nvSpPr>
        <p:spPr bwMode="auto">
          <a:xfrm>
            <a:off x="3048000" y="44196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5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11</a:t>
            </a:r>
            <a:r>
              <a:rPr lang="en-US" sz="1800">
                <a:latin typeface="Arial" charset="0"/>
              </a:rPr>
              <a:t>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1507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E6B64074-212C-40D2-A4D7-99C3F2A8E91E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3</a:t>
            </a:r>
          </a:p>
        </p:txBody>
      </p:sp>
      <p:graphicFrame>
        <p:nvGraphicFramePr>
          <p:cNvPr id="220163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0177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0191" name="Group 31"/>
          <p:cNvGraphicFramePr>
            <a:graphicFrameLocks noGrp="1"/>
          </p:cNvGraphicFramePr>
          <p:nvPr>
            <p:ph sz="quarter" idx="3"/>
          </p:nvPr>
        </p:nvGraphicFramePr>
        <p:xfrm>
          <a:off x="6248400" y="2590800"/>
          <a:ext cx="2628900" cy="18446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1556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1557" name="Text Box 50"/>
          <p:cNvSpPr txBox="1">
            <a:spLocks noChangeArrowheads="1"/>
          </p:cNvSpPr>
          <p:nvPr/>
        </p:nvSpPr>
        <p:spPr bwMode="auto">
          <a:xfrm>
            <a:off x="5775325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1558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1559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1560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21561" name="Text Box 54"/>
          <p:cNvSpPr txBox="1">
            <a:spLocks noChangeArrowheads="1"/>
          </p:cNvSpPr>
          <p:nvPr/>
        </p:nvSpPr>
        <p:spPr bwMode="auto">
          <a:xfrm>
            <a:off x="3048000" y="44196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7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13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964C4A78-D4B8-4DF0-B824-8366F266557F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Reading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Rosen - </a:t>
            </a:r>
            <a:r>
              <a:rPr lang="en-US" sz="2400" smtClean="0"/>
              <a:t>Section 2.6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Definition of a matrix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Examine basic matrix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Addition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Multiplication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Transpose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Bit matrix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Meet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Join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Matrix Inverse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253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03BA89F8-2A31-4C31-9771-FDF7BC5153C3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2 Col 1</a:t>
            </a:r>
          </a:p>
        </p:txBody>
      </p:sp>
      <p:graphicFrame>
        <p:nvGraphicFramePr>
          <p:cNvPr id="221187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1201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1215" name="Group 31"/>
          <p:cNvGraphicFramePr>
            <a:graphicFrameLocks noGrp="1"/>
          </p:cNvGraphicFramePr>
          <p:nvPr>
            <p:ph sz="quarter" idx="3"/>
          </p:nvPr>
        </p:nvGraphicFramePr>
        <p:xfrm>
          <a:off x="6248400" y="2590800"/>
          <a:ext cx="2628900" cy="1844675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2580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2581" name="Text Box 50"/>
          <p:cNvSpPr txBox="1">
            <a:spLocks noChangeArrowheads="1"/>
          </p:cNvSpPr>
          <p:nvPr/>
        </p:nvSpPr>
        <p:spPr bwMode="auto">
          <a:xfrm>
            <a:off x="5775325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2582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2583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2584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  <p:sp>
        <p:nvSpPr>
          <p:cNvPr id="22585" name="Text Box 54"/>
          <p:cNvSpPr txBox="1">
            <a:spLocks noChangeArrowheads="1"/>
          </p:cNvSpPr>
          <p:nvPr/>
        </p:nvSpPr>
        <p:spPr bwMode="auto">
          <a:xfrm>
            <a:off x="3048000" y="44196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4 * 3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10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9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355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19CB63F6-F1A2-4E43-A281-1C09A528FC5B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- Complete</a:t>
            </a:r>
          </a:p>
        </p:txBody>
      </p:sp>
      <p:graphicFrame>
        <p:nvGraphicFramePr>
          <p:cNvPr id="226307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1871663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6321" name="Group 17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6359" name="Group 55"/>
          <p:cNvGraphicFramePr>
            <a:graphicFrameLocks noGrp="1"/>
          </p:cNvGraphicFramePr>
          <p:nvPr>
            <p:ph sz="quarter" idx="3"/>
          </p:nvPr>
        </p:nvGraphicFramePr>
        <p:xfrm>
          <a:off x="6248400" y="2590800"/>
          <a:ext cx="2628900" cy="1905000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04" name="Text Box 49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3605" name="Text Box 50"/>
          <p:cNvSpPr txBox="1">
            <a:spLocks noChangeArrowheads="1"/>
          </p:cNvSpPr>
          <p:nvPr/>
        </p:nvSpPr>
        <p:spPr bwMode="auto">
          <a:xfrm>
            <a:off x="5105400" y="29718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3606" name="Text Box 51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3607" name="Text Box 52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3608" name="Text Box 53"/>
          <p:cNvSpPr txBox="1">
            <a:spLocks noChangeArrowheads="1"/>
          </p:cNvSpPr>
          <p:nvPr/>
        </p:nvSpPr>
        <p:spPr bwMode="auto">
          <a:xfrm>
            <a:off x="7010400" y="18288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  <p:sp>
        <p:nvSpPr>
          <p:cNvPr id="23609" name="Text Box 54"/>
          <p:cNvSpPr txBox="1">
            <a:spLocks noChangeArrowheads="1"/>
          </p:cNvSpPr>
          <p:nvPr/>
        </p:nvSpPr>
        <p:spPr bwMode="auto">
          <a:xfrm>
            <a:off x="2743200" y="44196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6 * 7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12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13</a:t>
            </a:r>
            <a:r>
              <a:rPr lang="en-US" sz="1800">
                <a:latin typeface="Arial" charset="0"/>
              </a:rPr>
              <a:t>  = 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198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457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DAC7EC91-A866-46B9-B37A-8072FC06A9C3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Example 2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556500" cy="1663700"/>
          </a:xfrm>
        </p:spPr>
        <p:txBody>
          <a:bodyPr/>
          <a:lstStyle/>
          <a:p>
            <a:pPr eaLnBrk="1" hangingPunct="1"/>
            <a:r>
              <a:rPr lang="en-US" sz="2800" smtClean="0"/>
              <a:t>Let’s look at a 4 by 2 matrix and a 2 by 3 matrix  Their product is a 4 by 3 matrix</a:t>
            </a:r>
          </a:p>
        </p:txBody>
      </p:sp>
      <p:graphicFrame>
        <p:nvGraphicFramePr>
          <p:cNvPr id="227332" name="Group 4"/>
          <p:cNvGraphicFramePr>
            <a:graphicFrameLocks noGrp="1"/>
          </p:cNvGraphicFramePr>
          <p:nvPr>
            <p:ph sz="quarter" idx="2"/>
          </p:nvPr>
        </p:nvGraphicFramePr>
        <p:xfrm>
          <a:off x="1549400" y="3567113"/>
          <a:ext cx="1150938" cy="2189163"/>
        </p:xfrm>
        <a:graphic>
          <a:graphicData uri="http://schemas.openxmlformats.org/drawingml/2006/table">
            <a:tbl>
              <a:tblPr/>
              <a:tblGrid>
                <a:gridCol w="530225"/>
                <a:gridCol w="620713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7349" name="Group 21"/>
          <p:cNvGraphicFramePr>
            <a:graphicFrameLocks noGrp="1"/>
          </p:cNvGraphicFramePr>
          <p:nvPr>
            <p:ph sz="quarter" idx="3"/>
          </p:nvPr>
        </p:nvGraphicFramePr>
        <p:xfrm>
          <a:off x="4643438" y="4000500"/>
          <a:ext cx="1727200" cy="1089025"/>
        </p:xfrm>
        <a:graphic>
          <a:graphicData uri="http://schemas.openxmlformats.org/drawingml/2006/table">
            <a:tbl>
              <a:tblPr/>
              <a:tblGrid>
                <a:gridCol w="503237"/>
                <a:gridCol w="576263"/>
                <a:gridCol w="647700"/>
              </a:tblGrid>
              <a:tr h="554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5603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7F829D1F-C103-44C6-8B2C-188D95F3ABC9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Example 2</a:t>
            </a:r>
          </a:p>
        </p:txBody>
      </p:sp>
      <p:graphicFrame>
        <p:nvGraphicFramePr>
          <p:cNvPr id="228355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8372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8386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5659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5660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5661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5662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5663" name="Text Box 60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  <p:sp>
        <p:nvSpPr>
          <p:cNvPr id="25664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</a:t>
            </a:r>
            <a:endParaRPr lang="en-US" sz="280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6627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69433056-F04B-4A1B-ADC5-C76C5B48E4A4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1</a:t>
            </a:r>
          </a:p>
        </p:txBody>
      </p:sp>
      <p:graphicFrame>
        <p:nvGraphicFramePr>
          <p:cNvPr id="229379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9396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9410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6683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6684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6685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6686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6687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3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9</a:t>
            </a:r>
            <a:r>
              <a:rPr lang="en-US" sz="1800">
                <a:latin typeface="Arial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78</a:t>
            </a:r>
          </a:p>
        </p:txBody>
      </p:sp>
      <p:sp>
        <p:nvSpPr>
          <p:cNvPr id="26688" name="Text Box 63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765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BAFEEEC5-6786-48F5-99FC-66AC9E0941C9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2</a:t>
            </a:r>
          </a:p>
        </p:txBody>
      </p:sp>
      <p:graphicFrame>
        <p:nvGraphicFramePr>
          <p:cNvPr id="230403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0420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0434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7707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7708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7709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7710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7711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5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11</a:t>
            </a:r>
            <a:r>
              <a:rPr lang="en-US" sz="1800">
                <a:latin typeface="Arial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98</a:t>
            </a:r>
          </a:p>
        </p:txBody>
      </p:sp>
      <p:sp>
        <p:nvSpPr>
          <p:cNvPr id="27712" name="Text Box 64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867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A94ED927-29AC-45EC-90EE-83AE1DE87C37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1 Col 3</a:t>
            </a:r>
          </a:p>
        </p:txBody>
      </p:sp>
      <p:graphicFrame>
        <p:nvGraphicFramePr>
          <p:cNvPr id="231427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1444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1458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8731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8732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8733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8734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8735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2 * 7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8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13</a:t>
            </a:r>
            <a:r>
              <a:rPr lang="en-US" sz="1800">
                <a:latin typeface="Arial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118</a:t>
            </a:r>
          </a:p>
        </p:txBody>
      </p:sp>
      <p:sp>
        <p:nvSpPr>
          <p:cNvPr id="28736" name="Text Box 62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2969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970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9A15CC81-FA20-4079-85AE-9A9F8F987326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Row 2 Col 1</a:t>
            </a:r>
          </a:p>
        </p:txBody>
      </p:sp>
      <p:graphicFrame>
        <p:nvGraphicFramePr>
          <p:cNvPr id="232451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2468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2482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29755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29756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29757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29758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29759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4 * 3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10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9 </a:t>
            </a:r>
            <a:r>
              <a:rPr lang="en-US" sz="1800">
                <a:latin typeface="Arial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102</a:t>
            </a:r>
          </a:p>
        </p:txBody>
      </p:sp>
      <p:sp>
        <p:nvSpPr>
          <p:cNvPr id="29760" name="Text Box 62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0723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072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5957E0D3-6BA2-4B1C-A3E6-4AD0863DB602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- Complete</a:t>
            </a:r>
          </a:p>
        </p:txBody>
      </p:sp>
      <p:graphicFrame>
        <p:nvGraphicFramePr>
          <p:cNvPr id="240643" name="Group 3"/>
          <p:cNvGraphicFramePr>
            <a:graphicFrameLocks noGrp="1"/>
          </p:cNvGraphicFramePr>
          <p:nvPr>
            <p:ph sz="quarter" idx="2"/>
          </p:nvPr>
        </p:nvGraphicFramePr>
        <p:xfrm>
          <a:off x="685800" y="2508250"/>
          <a:ext cx="1150938" cy="2463801"/>
        </p:xfrm>
        <a:graphic>
          <a:graphicData uri="http://schemas.openxmlformats.org/drawingml/2006/table">
            <a:tbl>
              <a:tblPr/>
              <a:tblGrid>
                <a:gridCol w="576263"/>
                <a:gridCol w="5746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0660" name="Group 20"/>
          <p:cNvGraphicFramePr>
            <a:graphicFrameLocks noGrp="1"/>
          </p:cNvGraphicFramePr>
          <p:nvPr/>
        </p:nvGraphicFramePr>
        <p:xfrm>
          <a:off x="2438400" y="2667000"/>
          <a:ext cx="1828800" cy="12192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0674" name="Group 34"/>
          <p:cNvGraphicFramePr>
            <a:graphicFrameLocks noGrp="1"/>
          </p:cNvGraphicFramePr>
          <p:nvPr>
            <p:ph sz="quarter" idx="3"/>
          </p:nvPr>
        </p:nvGraphicFramePr>
        <p:xfrm>
          <a:off x="5435600" y="2584450"/>
          <a:ext cx="2482850" cy="2520950"/>
        </p:xfrm>
        <a:graphic>
          <a:graphicData uri="http://schemas.openxmlformats.org/drawingml/2006/table">
            <a:tbl>
              <a:tblPr/>
              <a:tblGrid>
                <a:gridCol w="827088"/>
                <a:gridCol w="828675"/>
                <a:gridCol w="827087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42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0779" name="Text Box 56"/>
          <p:cNvSpPr txBox="1">
            <a:spLocks noChangeArrowheads="1"/>
          </p:cNvSpPr>
          <p:nvPr/>
        </p:nvSpPr>
        <p:spPr bwMode="auto">
          <a:xfrm>
            <a:off x="1981200" y="3048000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*</a:t>
            </a:r>
          </a:p>
        </p:txBody>
      </p:sp>
      <p:sp>
        <p:nvSpPr>
          <p:cNvPr id="30780" name="Text Box 57"/>
          <p:cNvSpPr txBox="1">
            <a:spLocks noChangeArrowheads="1"/>
          </p:cNvSpPr>
          <p:nvPr/>
        </p:nvSpPr>
        <p:spPr bwMode="auto">
          <a:xfrm>
            <a:off x="4724400" y="30480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30781" name="Text Box 58"/>
          <p:cNvSpPr txBox="1">
            <a:spLocks noChangeArrowheads="1"/>
          </p:cNvSpPr>
          <p:nvPr/>
        </p:nvSpPr>
        <p:spPr bwMode="auto">
          <a:xfrm>
            <a:off x="7620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30782" name="Text Box 59"/>
          <p:cNvSpPr txBox="1">
            <a:spLocks noChangeArrowheads="1"/>
          </p:cNvSpPr>
          <p:nvPr/>
        </p:nvSpPr>
        <p:spPr bwMode="auto">
          <a:xfrm>
            <a:off x="3276600" y="17526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30783" name="Text Box 61"/>
          <p:cNvSpPr txBox="1">
            <a:spLocks noChangeArrowheads="1"/>
          </p:cNvSpPr>
          <p:nvPr/>
        </p:nvSpPr>
        <p:spPr bwMode="auto">
          <a:xfrm>
            <a:off x="1981200" y="5257800"/>
            <a:ext cx="358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Arial" charset="0"/>
              </a:rPr>
              <a:t> 5 * 7</a:t>
            </a:r>
            <a:r>
              <a:rPr lang="en-US" sz="1800">
                <a:latin typeface="Arial" charset="0"/>
              </a:rPr>
              <a:t> +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3</a:t>
            </a:r>
            <a:r>
              <a:rPr lang="en-US" sz="1800">
                <a:latin typeface="Arial" charset="0"/>
              </a:rPr>
              <a:t> </a:t>
            </a:r>
            <a:r>
              <a:rPr lang="en-US" sz="2800">
                <a:solidFill>
                  <a:srgbClr val="CC3300"/>
                </a:solidFill>
                <a:latin typeface="Arial" charset="0"/>
              </a:rPr>
              <a:t>* 13</a:t>
            </a:r>
            <a:r>
              <a:rPr lang="en-US" sz="1800">
                <a:latin typeface="Arial" charset="0"/>
              </a:rPr>
              <a:t> = 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74</a:t>
            </a:r>
          </a:p>
        </p:txBody>
      </p:sp>
      <p:sp>
        <p:nvSpPr>
          <p:cNvPr id="30784" name="Text Box 62"/>
          <p:cNvSpPr txBox="1">
            <a:spLocks noChangeArrowheads="1"/>
          </p:cNvSpPr>
          <p:nvPr/>
        </p:nvSpPr>
        <p:spPr bwMode="auto">
          <a:xfrm>
            <a:off x="6019800" y="1752600"/>
            <a:ext cx="1582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Product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0E15B2DD-0315-4004-B0F7-938B51956F4B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smtClean="0"/>
              <a:t>Summary of Matrix Multiplication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In general, AB  BA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BA may not even be defined </a:t>
            </a:r>
          </a:p>
          <a:p>
            <a:pPr eaLnBrk="1" hangingPunct="1"/>
            <a:r>
              <a:rPr lang="en-US" dirty="0" smtClean="0">
                <a:sym typeface="Symbol" pitchFamily="18" charset="2"/>
              </a:rPr>
              <a:t>Properties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A(BC)=(AB)C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A(B+C)=AB+AC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(A+B)C=AC+BC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D2D0F2E3-41DE-4F47-86A9-DA91AEC146F9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Matrix M by 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/>
                </a:solidFill>
              </a:rPr>
              <a:t>M</a:t>
            </a:r>
            <a:r>
              <a:rPr lang="en-US" sz="2800" dirty="0" smtClean="0">
                <a:solidFill>
                  <a:schemeClr val="tx2"/>
                </a:solidFill>
              </a:rPr>
              <a:t>atrix</a:t>
            </a:r>
            <a:r>
              <a:rPr lang="en-US" sz="2800" dirty="0" smtClean="0"/>
              <a:t>  –  a rectangular array of numbers a</a:t>
            </a:r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rra</a:t>
            </a:r>
            <a:r>
              <a:rPr lang="en-US" sz="2800" dirty="0" smtClean="0"/>
              <a:t>nged in </a:t>
            </a:r>
            <a:r>
              <a:rPr lang="en-US" sz="2800" i="1" dirty="0" smtClean="0">
                <a:solidFill>
                  <a:schemeClr val="tx2"/>
                </a:solidFill>
              </a:rPr>
              <a:t>m</a:t>
            </a:r>
            <a:r>
              <a:rPr lang="en-US" sz="2800" i="1" dirty="0" smtClean="0"/>
              <a:t> </a:t>
            </a:r>
            <a:r>
              <a:rPr lang="en-US" sz="2800" dirty="0" smtClean="0"/>
              <a:t>horizontal </a:t>
            </a:r>
            <a:r>
              <a:rPr lang="en-US" sz="2800" dirty="0" smtClean="0">
                <a:solidFill>
                  <a:schemeClr val="tx2"/>
                </a:solidFill>
              </a:rPr>
              <a:t>rows</a:t>
            </a:r>
            <a:r>
              <a:rPr lang="en-US" sz="2800" dirty="0" smtClean="0"/>
              <a:t> and </a:t>
            </a:r>
            <a:r>
              <a:rPr lang="en-US" sz="2800" i="1" dirty="0" smtClean="0">
                <a:solidFill>
                  <a:schemeClr val="tx2"/>
                </a:solidFill>
              </a:rPr>
              <a:t>n</a:t>
            </a:r>
            <a:r>
              <a:rPr lang="en-US" sz="2800" dirty="0" smtClean="0"/>
              <a:t> vertical </a:t>
            </a:r>
            <a:r>
              <a:rPr lang="en-US" sz="2800" dirty="0" smtClean="0">
                <a:solidFill>
                  <a:schemeClr val="tx2"/>
                </a:solidFill>
              </a:rPr>
              <a:t>columns</a:t>
            </a:r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enclosed in square brackets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We say A is a </a:t>
            </a:r>
            <a:r>
              <a:rPr lang="en-US" sz="2800" i="1" dirty="0" smtClean="0"/>
              <a:t>m</a:t>
            </a:r>
            <a:r>
              <a:rPr lang="en-US" sz="2800" dirty="0" smtClean="0"/>
              <a:t> by </a:t>
            </a:r>
            <a:r>
              <a:rPr lang="en-US" sz="2800" i="1" dirty="0" smtClean="0"/>
              <a:t>n</a:t>
            </a:r>
            <a:r>
              <a:rPr lang="en-US" sz="2800" dirty="0" smtClean="0"/>
              <a:t> matrix, </a:t>
            </a:r>
            <a:r>
              <a:rPr lang="en-US" sz="2800" dirty="0" smtClean="0"/>
              <a:t>written as </a:t>
            </a:r>
            <a:r>
              <a:rPr lang="en-US" sz="2800" i="1" dirty="0" smtClean="0"/>
              <a:t>m</a:t>
            </a:r>
            <a:r>
              <a:rPr lang="en-US" sz="2800" dirty="0" smtClean="0"/>
              <a:t> </a:t>
            </a:r>
            <a:r>
              <a:rPr lang="en-US" sz="2800" dirty="0" smtClean="0"/>
              <a:t>x </a:t>
            </a:r>
            <a:r>
              <a:rPr lang="en-US" sz="2800" i="1" dirty="0" smtClean="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              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11</a:t>
            </a:r>
            <a:r>
              <a:rPr lang="en-US" sz="2800" dirty="0" smtClean="0"/>
              <a:t>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12</a:t>
            </a:r>
            <a:r>
              <a:rPr lang="en-US" sz="2800" dirty="0" smtClean="0"/>
              <a:t>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13</a:t>
            </a:r>
            <a:r>
              <a:rPr lang="en-US" sz="2800" dirty="0" smtClean="0"/>
              <a:t> . . .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		    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21</a:t>
            </a:r>
            <a:r>
              <a:rPr lang="en-US" sz="2800" dirty="0" smtClean="0"/>
              <a:t>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22 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23  </a:t>
            </a:r>
            <a:r>
              <a:rPr lang="en-US" sz="2800" dirty="0" smtClean="0"/>
              <a:t>. . . </a:t>
            </a:r>
            <a:r>
              <a:rPr lang="en-US" sz="2800" baseline="-25000" dirty="0" smtClean="0"/>
              <a:t>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2n</a:t>
            </a:r>
            <a:r>
              <a:rPr lang="en-US" sz="2800" dirty="0" smtClean="0"/>
              <a:t> 	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	A =	        .           .           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		        .           .           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/>
              <a:t>		    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m1 </a:t>
            </a:r>
            <a:r>
              <a:rPr lang="en-US" sz="2800" dirty="0" smtClean="0"/>
              <a:t>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m2  </a:t>
            </a:r>
            <a:r>
              <a:rPr lang="en-US" sz="2800" dirty="0" smtClean="0"/>
              <a:t>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m3        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</a:t>
            </a:r>
            <a:r>
              <a:rPr lang="en-US" sz="2800" baseline="-25000" dirty="0" err="1" smtClean="0"/>
              <a:t>mn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  				</a:t>
            </a:r>
            <a:endParaRPr lang="en-US" sz="2800" b="1" dirty="0" smtClean="0"/>
          </a:p>
        </p:txBody>
      </p:sp>
      <p:grpSp>
        <p:nvGrpSpPr>
          <p:cNvPr id="5127" name="Group 4"/>
          <p:cNvGrpSpPr>
            <a:grpSpLocks/>
          </p:cNvGrpSpPr>
          <p:nvPr/>
        </p:nvGrpSpPr>
        <p:grpSpPr bwMode="auto">
          <a:xfrm>
            <a:off x="1671638" y="3660775"/>
            <a:ext cx="3505200" cy="2667000"/>
            <a:chOff x="1200" y="2016"/>
            <a:chExt cx="2208" cy="1392"/>
          </a:xfrm>
        </p:grpSpPr>
        <p:sp>
          <p:nvSpPr>
            <p:cNvPr id="5128" name="Line 5"/>
            <p:cNvSpPr>
              <a:spLocks noChangeShapeType="1"/>
            </p:cNvSpPr>
            <p:nvPr/>
          </p:nvSpPr>
          <p:spPr bwMode="auto">
            <a:xfrm>
              <a:off x="1200" y="2016"/>
              <a:ext cx="0" cy="13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9" name="Group 6"/>
            <p:cNvGrpSpPr>
              <a:grpSpLocks/>
            </p:cNvGrpSpPr>
            <p:nvPr/>
          </p:nvGrpSpPr>
          <p:grpSpPr bwMode="auto">
            <a:xfrm>
              <a:off x="1200" y="2016"/>
              <a:ext cx="2208" cy="1392"/>
              <a:chOff x="1200" y="2016"/>
              <a:chExt cx="2208" cy="1392"/>
            </a:xfrm>
          </p:grpSpPr>
          <p:sp>
            <p:nvSpPr>
              <p:cNvPr id="5130" name="Line 7"/>
              <p:cNvSpPr>
                <a:spLocks noChangeShapeType="1"/>
              </p:cNvSpPr>
              <p:nvPr/>
            </p:nvSpPr>
            <p:spPr bwMode="auto">
              <a:xfrm>
                <a:off x="1200" y="2016"/>
                <a:ext cx="24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1" name="Line 8"/>
              <p:cNvSpPr>
                <a:spLocks noChangeShapeType="1"/>
              </p:cNvSpPr>
              <p:nvPr/>
            </p:nvSpPr>
            <p:spPr bwMode="auto">
              <a:xfrm>
                <a:off x="1200" y="3408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Line 9"/>
              <p:cNvSpPr>
                <a:spLocks noChangeShapeType="1"/>
              </p:cNvSpPr>
              <p:nvPr/>
            </p:nvSpPr>
            <p:spPr bwMode="auto">
              <a:xfrm>
                <a:off x="3408" y="2016"/>
                <a:ext cx="0" cy="134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Line 10"/>
              <p:cNvSpPr>
                <a:spLocks noChangeShapeType="1"/>
              </p:cNvSpPr>
              <p:nvPr/>
            </p:nvSpPr>
            <p:spPr bwMode="auto">
              <a:xfrm flipH="1">
                <a:off x="3264" y="3360"/>
                <a:ext cx="14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Line 11"/>
              <p:cNvSpPr>
                <a:spLocks noChangeShapeType="1"/>
              </p:cNvSpPr>
              <p:nvPr/>
            </p:nvSpPr>
            <p:spPr bwMode="auto">
              <a:xfrm flipH="1">
                <a:off x="3216" y="2016"/>
                <a:ext cx="19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277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27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01BEB80F-3F0E-4275-96E7-6849EF8A45CD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95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Boolean (Bit Matrix)</a:t>
            </a:r>
          </a:p>
        </p:txBody>
      </p:sp>
      <p:sp>
        <p:nvSpPr>
          <p:cNvPr id="32796" name="Rectangle 2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3814763" cy="4495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Each </a:t>
            </a:r>
            <a:r>
              <a:rPr lang="en-US" sz="2800" dirty="0" smtClean="0"/>
              <a:t>element is </a:t>
            </a:r>
            <a:r>
              <a:rPr lang="en-US" sz="2800" dirty="0" smtClean="0"/>
              <a:t>either a 0 or a 1</a:t>
            </a:r>
          </a:p>
          <a:p>
            <a:pPr eaLnBrk="1" hangingPunct="1"/>
            <a:r>
              <a:rPr lang="en-US" sz="2800" dirty="0" smtClean="0"/>
              <a:t>Very common in CS</a:t>
            </a:r>
          </a:p>
          <a:p>
            <a:pPr eaLnBrk="1" hangingPunct="1"/>
            <a:r>
              <a:rPr lang="en-US" sz="2800" dirty="0" smtClean="0"/>
              <a:t>Easy to manipulate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1066800" y="3886200"/>
                <a:ext cx="3315629" cy="22758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" indent="0" algn="r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latin typeface="Cambria Math"/>
                              <a:sym typeface="Symbol" pitchFamily="18" charset="2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b="0" i="1" smtClean="0">
                                  <a:latin typeface="Cambria Math"/>
                                  <a:sym typeface="Symbol" pitchFamily="18" charset="2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3200" b="0" i="1" smtClean="0">
                                    <a:latin typeface="Cambria Math"/>
                                    <a:sym typeface="Symbol" pitchFamily="18" charset="2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200" b="0" i="1" smtClean="0">
                          <a:latin typeface="Cambria Math"/>
                          <a:sym typeface="Symbol" pitchFamily="18" charset="2"/>
                        </a:rPr>
                        <m:t> </m:t>
                      </m:r>
                    </m:oMath>
                  </m:oMathPara>
                </a14:m>
                <a:endParaRPr lang="en-US" sz="3200" dirty="0" smtClean="0">
                  <a:sym typeface="Symbol" pitchFamily="18" charset="2"/>
                </a:endParaRPr>
              </a:p>
              <a:p>
                <a:pPr marL="57150" indent="0" algn="r" eaLnBrk="1" hangingPunct="1">
                  <a:buNone/>
                </a:pPr>
                <a:endParaRPr lang="en-US" dirty="0" smtClean="0"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886200"/>
                <a:ext cx="3315629" cy="227587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379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379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76969B9B-947E-4729-953B-88009458F8C6}" type="slidenum">
              <a:rPr lang="en-US" sz="1400" smtClean="0">
                <a:latin typeface="Arial" charset="0"/>
              </a:rPr>
              <a:pPr eaLnBrk="1" hangingPunct="1"/>
              <a:t>31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Join of Bit Matrices (OR)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798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1295400"/>
                <a:ext cx="8077200" cy="2590800"/>
              </a:xfrm>
            </p:spPr>
            <p:txBody>
              <a:bodyPr/>
              <a:lstStyle/>
              <a:p>
                <a:pPr eaLnBrk="1" hangingPunct="1"/>
                <a:r>
                  <a:rPr lang="en-US" sz="2800" dirty="0" smtClean="0"/>
                  <a:t>The OR of two matrices A </a:t>
                </a:r>
                <a:r>
                  <a:rPr lang="en-US" sz="2800" dirty="0" smtClean="0">
                    <a:sym typeface="Symbol" pitchFamily="18" charset="2"/>
                  </a:rPr>
                  <a:t> </a:t>
                </a:r>
                <a:r>
                  <a:rPr lang="en-US" sz="2800" dirty="0" smtClean="0"/>
                  <a:t>B</a:t>
                </a:r>
              </a:p>
              <a:p>
                <a:pPr eaLnBrk="1" hangingPunct="1"/>
                <a:r>
                  <a:rPr lang="en-US" sz="2800" dirty="0" smtClean="0"/>
                  <a:t>A and B must be of the same size</a:t>
                </a:r>
              </a:p>
              <a:p>
                <a:pPr eaLnBrk="1" hangingPunct="1"/>
                <a:r>
                  <a:rPr lang="en-US" sz="2800" dirty="0" smtClean="0"/>
                  <a:t>For each element in the join, </a:t>
                </a:r>
                <a:r>
                  <a:rPr lang="en-US" sz="2800" i="1" dirty="0" err="1" smtClean="0"/>
                  <a:t>r</a:t>
                </a:r>
                <a:r>
                  <a:rPr lang="en-US" sz="2800" baseline="-25000" dirty="0" err="1" smtClean="0">
                    <a:sym typeface="Symbol" pitchFamily="18" charset="2"/>
                  </a:rPr>
                  <a:t>ij</a:t>
                </a:r>
                <a:endParaRPr lang="en-US" sz="2800" baseline="-25000" dirty="0" smtClean="0">
                  <a:sym typeface="Symbol" pitchFamily="18" charset="2"/>
                </a:endParaRPr>
              </a:p>
              <a:p>
                <a:pPr lvl="1" eaLnBrk="1" hangingPunct="1"/>
                <a:r>
                  <a:rPr lang="en-US" sz="2400" dirty="0" smtClean="0"/>
                  <a:t>If either  </a:t>
                </a:r>
                <a:r>
                  <a:rPr lang="en-US" sz="2400" i="1" dirty="0" err="1" smtClean="0">
                    <a:sym typeface="Symbol" pitchFamily="18" charset="2"/>
                  </a:rPr>
                  <a:t>a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dirty="0" smtClean="0">
                    <a:sym typeface="Symbol" pitchFamily="18" charset="2"/>
                  </a:rPr>
                  <a:t> or  </a:t>
                </a:r>
                <a:r>
                  <a:rPr lang="en-US" sz="2400" i="1" dirty="0" err="1" smtClean="0">
                    <a:sym typeface="Symbol" pitchFamily="18" charset="2"/>
                  </a:rPr>
                  <a:t>b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</a:t>
                </a:r>
                <a:r>
                  <a:rPr lang="en-US" sz="2400" dirty="0" smtClean="0">
                    <a:sym typeface="Symbol" pitchFamily="18" charset="2"/>
                  </a:rPr>
                  <a:t>is 1 then  </a:t>
                </a:r>
                <a:r>
                  <a:rPr lang="en-US" sz="2400" i="1" dirty="0" err="1" smtClean="0"/>
                  <a:t>r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 </a:t>
                </a:r>
                <a:r>
                  <a:rPr lang="en-US" sz="2400" dirty="0" smtClean="0">
                    <a:sym typeface="Symbol" pitchFamily="18" charset="2"/>
                  </a:rPr>
                  <a:t>is 1</a:t>
                </a:r>
              </a:p>
              <a:p>
                <a:pPr lvl="1" eaLnBrk="1" hangingPunct="1"/>
                <a:r>
                  <a:rPr lang="en-US" sz="2400" dirty="0" smtClean="0">
                    <a:sym typeface="Symbol" pitchFamily="18" charset="2"/>
                  </a:rPr>
                  <a:t>Else </a:t>
                </a:r>
                <a:r>
                  <a:rPr lang="en-US" sz="2400" baseline="-25000" dirty="0" smtClean="0">
                    <a:sym typeface="Symbol" pitchFamily="18" charset="2"/>
                  </a:rPr>
                  <a:t> </a:t>
                </a:r>
                <a:r>
                  <a:rPr lang="en-US" sz="2400" i="1" dirty="0" err="1" smtClean="0"/>
                  <a:t>r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</a:t>
                </a:r>
                <a:r>
                  <a:rPr lang="en-US" sz="2400" dirty="0" smtClean="0">
                    <a:sym typeface="Symbol" pitchFamily="18" charset="2"/>
                  </a:rPr>
                  <a:t>is 0</a:t>
                </a:r>
              </a:p>
              <a:p>
                <a:pPr eaLnBrk="1" hangingPunct="1"/>
                <a:endParaRPr lang="en-US" sz="2400" dirty="0">
                  <a:sym typeface="Symbol" pitchFamily="18" charset="2"/>
                </a:endParaRPr>
              </a:p>
              <a:p>
                <a:pPr marL="0" indent="0" eaLnBrk="1" hangingPunct="1">
                  <a:buNone/>
                </a:pPr>
                <a:r>
                  <a:rPr lang="en-US" sz="2800" b="0" dirty="0" smtClean="0">
                    <a:sym typeface="Symbol" pitchFamily="18" charset="2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800" b="0" i="1" smtClean="0">
                        <a:latin typeface="Cambria Math"/>
                        <a:sym typeface="Symbol" pitchFamily="18" charset="2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∨ 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2800" b="0" i="1" smtClean="0">
                        <a:latin typeface="Cambria Math"/>
                        <a:sym typeface="Symbol" pitchFamily="18" charset="2"/>
                      </a:rPr>
                      <m:t>  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800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 smtClean="0">
                    <a:sym typeface="Symbol" pitchFamily="18" charset="2"/>
                  </a:rPr>
                  <a:t>  </a:t>
                </a:r>
              </a:p>
            </p:txBody>
          </p:sp>
        </mc:Choice>
        <mc:Fallback>
          <p:sp>
            <p:nvSpPr>
              <p:cNvPr id="3379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1295400"/>
                <a:ext cx="8077200" cy="2590800"/>
              </a:xfrm>
              <a:blipFill rotWithShape="1">
                <a:blip r:embed="rId2" cstate="print"/>
                <a:stretch>
                  <a:fillRect l="-1283" t="-2353" b="-8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Group 78"/>
          <p:cNvGraphicFramePr>
            <a:graphicFrameLocks noGrp="1"/>
          </p:cNvGraphicFramePr>
          <p:nvPr>
            <p:ph sz="quarter" idx="2"/>
          </p:nvPr>
        </p:nvGraphicFramePr>
        <p:xfrm>
          <a:off x="6248400" y="4114800"/>
          <a:ext cx="2514600" cy="2135228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Group 26"/>
          <p:cNvGraphicFramePr>
            <a:graphicFrameLocks noGrp="1"/>
          </p:cNvGraphicFramePr>
          <p:nvPr>
            <p:ph sz="quarter" idx="3"/>
          </p:nvPr>
        </p:nvGraphicFramePr>
        <p:xfrm>
          <a:off x="3352800" y="4114800"/>
          <a:ext cx="2286000" cy="21336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48"/>
          <p:cNvGraphicFramePr>
            <a:graphicFrameLocks noGrp="1"/>
          </p:cNvGraphicFramePr>
          <p:nvPr/>
        </p:nvGraphicFramePr>
        <p:xfrm>
          <a:off x="304800" y="4114800"/>
          <a:ext cx="2362200" cy="2120899"/>
        </p:xfrm>
        <a:graphic>
          <a:graphicData uri="http://schemas.openxmlformats.org/drawingml/2006/table">
            <a:tbl>
              <a:tblPr/>
              <a:tblGrid>
                <a:gridCol w="787400"/>
                <a:gridCol w="787400"/>
                <a:gridCol w="787400"/>
              </a:tblGrid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Rectangle 70"/>
          <p:cNvSpPr>
            <a:spLocks noChangeArrowheads="1"/>
          </p:cNvSpPr>
          <p:nvPr/>
        </p:nvSpPr>
        <p:spPr bwMode="auto">
          <a:xfrm>
            <a:off x="2667000" y="46482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 b="1">
                <a:latin typeface="Arial" charset="0"/>
                <a:sym typeface="Symbol" pitchFamily="18" charset="2"/>
              </a:rPr>
              <a:t></a:t>
            </a:r>
          </a:p>
        </p:txBody>
      </p:sp>
      <p:sp>
        <p:nvSpPr>
          <p:cNvPr id="26" name="Rectangle 71"/>
          <p:cNvSpPr>
            <a:spLocks noChangeArrowheads="1"/>
          </p:cNvSpPr>
          <p:nvPr/>
        </p:nvSpPr>
        <p:spPr bwMode="auto">
          <a:xfrm>
            <a:off x="5638800" y="4724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 b="1">
                <a:latin typeface="Arial" charset="0"/>
                <a:sym typeface="Symbol" pitchFamily="18" charset="2"/>
              </a:rPr>
              <a:t>=</a:t>
            </a:r>
          </a:p>
        </p:txBody>
      </p:sp>
      <p:sp>
        <p:nvSpPr>
          <p:cNvPr id="27" name="Rectangle 75"/>
          <p:cNvSpPr>
            <a:spLocks noChangeArrowheads="1"/>
          </p:cNvSpPr>
          <p:nvPr/>
        </p:nvSpPr>
        <p:spPr bwMode="auto">
          <a:xfrm>
            <a:off x="41910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B</a:t>
            </a:r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72390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R</a:t>
            </a:r>
          </a:p>
        </p:txBody>
      </p:sp>
      <p:sp>
        <p:nvSpPr>
          <p:cNvPr id="29" name="Rectangle 77"/>
          <p:cNvSpPr>
            <a:spLocks noChangeArrowheads="1"/>
          </p:cNvSpPr>
          <p:nvPr/>
        </p:nvSpPr>
        <p:spPr bwMode="auto">
          <a:xfrm>
            <a:off x="12192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xmlns="" val="4182222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481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482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A45F6928-CE51-4FF5-9EE9-89AC3C1BBDEF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Meet of Bit Matrices (AND)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822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1295400"/>
                <a:ext cx="8077200" cy="2590800"/>
              </a:xfrm>
            </p:spPr>
            <p:txBody>
              <a:bodyPr/>
              <a:lstStyle/>
              <a:p>
                <a:pPr eaLnBrk="1" hangingPunct="1"/>
                <a:r>
                  <a:rPr lang="en-US" sz="2800" dirty="0" smtClean="0"/>
                  <a:t>The AND operation on two matrices A </a:t>
                </a:r>
                <a:r>
                  <a:rPr lang="en-US" sz="2800" dirty="0" smtClean="0">
                    <a:sym typeface="Symbol" pitchFamily="18" charset="2"/>
                  </a:rPr>
                  <a:t> </a:t>
                </a:r>
                <a:r>
                  <a:rPr lang="en-US" sz="2800" dirty="0" smtClean="0"/>
                  <a:t>B </a:t>
                </a:r>
              </a:p>
              <a:p>
                <a:pPr eaLnBrk="1" hangingPunct="1"/>
                <a:r>
                  <a:rPr lang="en-US" sz="2800" dirty="0" smtClean="0"/>
                  <a:t>A and B must be of the same size</a:t>
                </a:r>
              </a:p>
              <a:p>
                <a:pPr eaLnBrk="1" hangingPunct="1"/>
                <a:r>
                  <a:rPr lang="en-US" sz="2800" dirty="0" smtClean="0"/>
                  <a:t>For each element in the meet, </a:t>
                </a:r>
                <a:r>
                  <a:rPr lang="en-US" sz="2800" i="1" dirty="0" err="1" smtClean="0"/>
                  <a:t>r</a:t>
                </a:r>
                <a:r>
                  <a:rPr lang="en-US" sz="2800" baseline="-25000" dirty="0" err="1" smtClean="0">
                    <a:sym typeface="Symbol" pitchFamily="18" charset="2"/>
                  </a:rPr>
                  <a:t>ij</a:t>
                </a:r>
                <a:endParaRPr lang="en-US" sz="2800" baseline="-25000" dirty="0" smtClean="0">
                  <a:sym typeface="Symbol" pitchFamily="18" charset="2"/>
                </a:endParaRPr>
              </a:p>
              <a:p>
                <a:pPr lvl="1" eaLnBrk="1" hangingPunct="1"/>
                <a:r>
                  <a:rPr lang="en-US" sz="2400" dirty="0" smtClean="0"/>
                  <a:t>If both  </a:t>
                </a:r>
                <a:r>
                  <a:rPr lang="en-US" sz="2400" i="1" dirty="0" err="1" smtClean="0">
                    <a:sym typeface="Symbol" pitchFamily="18" charset="2"/>
                  </a:rPr>
                  <a:t>a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dirty="0" smtClean="0">
                    <a:sym typeface="Symbol" pitchFamily="18" charset="2"/>
                  </a:rPr>
                  <a:t> and  </a:t>
                </a:r>
                <a:r>
                  <a:rPr lang="en-US" sz="2400" i="1" dirty="0" err="1" smtClean="0">
                    <a:sym typeface="Symbol" pitchFamily="18" charset="2"/>
                  </a:rPr>
                  <a:t>b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</a:t>
                </a:r>
                <a:r>
                  <a:rPr lang="en-US" sz="2400" dirty="0" smtClean="0">
                    <a:sym typeface="Symbol" pitchFamily="18" charset="2"/>
                  </a:rPr>
                  <a:t>are 1 then </a:t>
                </a:r>
                <a:r>
                  <a:rPr lang="en-US" sz="2400" i="1" dirty="0" err="1" smtClean="0"/>
                  <a:t>r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 </a:t>
                </a:r>
                <a:r>
                  <a:rPr lang="en-US" sz="2400" dirty="0" smtClean="0">
                    <a:sym typeface="Symbol" pitchFamily="18" charset="2"/>
                  </a:rPr>
                  <a:t>is 1</a:t>
                </a:r>
              </a:p>
              <a:p>
                <a:pPr lvl="1" eaLnBrk="1" hangingPunct="1"/>
                <a:r>
                  <a:rPr lang="en-US" sz="2400" dirty="0" smtClean="0">
                    <a:sym typeface="Symbol" pitchFamily="18" charset="2"/>
                  </a:rPr>
                  <a:t>Else</a:t>
                </a:r>
                <a:r>
                  <a:rPr lang="en-US" sz="2400" baseline="-25000" dirty="0" smtClean="0">
                    <a:sym typeface="Symbol" pitchFamily="18" charset="2"/>
                  </a:rPr>
                  <a:t>  </a:t>
                </a:r>
                <a:r>
                  <a:rPr lang="en-US" sz="2400" i="1" dirty="0" err="1" smtClean="0"/>
                  <a:t>r</a:t>
                </a:r>
                <a:r>
                  <a:rPr lang="en-US" sz="2400" baseline="-25000" dirty="0" err="1" smtClean="0">
                    <a:sym typeface="Symbol" pitchFamily="18" charset="2"/>
                  </a:rPr>
                  <a:t>ij</a:t>
                </a:r>
                <a:r>
                  <a:rPr lang="en-US" sz="2400" baseline="-25000" dirty="0" smtClean="0">
                    <a:sym typeface="Symbol" pitchFamily="18" charset="2"/>
                  </a:rPr>
                  <a:t>  </a:t>
                </a:r>
                <a:r>
                  <a:rPr lang="en-US" sz="2400" dirty="0" smtClean="0">
                    <a:sym typeface="Symbol" pitchFamily="18" charset="2"/>
                  </a:rPr>
                  <a:t>is 0</a:t>
                </a:r>
              </a:p>
              <a:p>
                <a:pPr marL="57150" indent="0" eaLnBrk="1" hangingPunct="1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/>
                        <a:sym typeface="Symbol" pitchFamily="18" charset="2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∧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/>
                        <a:sym typeface="Symbol" pitchFamily="18" charset="2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 smtClean="0">
                    <a:sym typeface="Symbol" pitchFamily="18" charset="2"/>
                  </a:rPr>
                  <a:t>  </a:t>
                </a:r>
              </a:p>
              <a:p>
                <a:pPr marL="57150" indent="0" eaLnBrk="1" hangingPunct="1">
                  <a:buNone/>
                </a:pPr>
                <a:endParaRPr lang="en-US" dirty="0" smtClean="0"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34822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1295400"/>
                <a:ext cx="8077200" cy="2590800"/>
              </a:xfrm>
              <a:blipFill rotWithShape="1">
                <a:blip r:embed="rId2" cstate="print"/>
                <a:stretch>
                  <a:fillRect l="-1283" t="-2353" b="-75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Group 75"/>
          <p:cNvGraphicFramePr>
            <a:graphicFrameLocks noGrp="1"/>
          </p:cNvGraphicFramePr>
          <p:nvPr>
            <p:ph sz="quarter" idx="2"/>
          </p:nvPr>
        </p:nvGraphicFramePr>
        <p:xfrm>
          <a:off x="6248400" y="4114800"/>
          <a:ext cx="2514600" cy="2135228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  <a:gridCol w="838200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26"/>
          <p:cNvGraphicFramePr>
            <a:graphicFrameLocks noGrp="1"/>
          </p:cNvGraphicFramePr>
          <p:nvPr>
            <p:ph sz="quarter" idx="3"/>
          </p:nvPr>
        </p:nvGraphicFramePr>
        <p:xfrm>
          <a:off x="3352800" y="4114800"/>
          <a:ext cx="2286000" cy="213360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48"/>
          <p:cNvGraphicFramePr>
            <a:graphicFrameLocks noGrp="1"/>
          </p:cNvGraphicFramePr>
          <p:nvPr/>
        </p:nvGraphicFramePr>
        <p:xfrm>
          <a:off x="304800" y="4114800"/>
          <a:ext cx="2362200" cy="2120899"/>
        </p:xfrm>
        <a:graphic>
          <a:graphicData uri="http://schemas.openxmlformats.org/drawingml/2006/table">
            <a:tbl>
              <a:tblPr/>
              <a:tblGrid>
                <a:gridCol w="787400"/>
                <a:gridCol w="787400"/>
                <a:gridCol w="787400"/>
              </a:tblGrid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70"/>
          <p:cNvSpPr>
            <a:spLocks noChangeArrowheads="1"/>
          </p:cNvSpPr>
          <p:nvPr/>
        </p:nvSpPr>
        <p:spPr bwMode="auto">
          <a:xfrm>
            <a:off x="2743200" y="46482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 b="1">
                <a:latin typeface="Arial" charset="0"/>
                <a:sym typeface="Symbol" pitchFamily="18" charset="2"/>
              </a:rPr>
              <a:t></a:t>
            </a:r>
          </a:p>
        </p:txBody>
      </p:sp>
      <p:sp>
        <p:nvSpPr>
          <p:cNvPr id="11" name="Rectangle 71"/>
          <p:cNvSpPr>
            <a:spLocks noChangeArrowheads="1"/>
          </p:cNvSpPr>
          <p:nvPr/>
        </p:nvSpPr>
        <p:spPr bwMode="auto">
          <a:xfrm>
            <a:off x="5638800" y="4724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 b="1">
                <a:latin typeface="Arial" charset="0"/>
                <a:sym typeface="Symbol" pitchFamily="18" charset="2"/>
              </a:rPr>
              <a:t>=</a:t>
            </a:r>
          </a:p>
        </p:txBody>
      </p:sp>
      <p:sp>
        <p:nvSpPr>
          <p:cNvPr id="12" name="Rectangle 72"/>
          <p:cNvSpPr>
            <a:spLocks noChangeArrowheads="1"/>
          </p:cNvSpPr>
          <p:nvPr/>
        </p:nvSpPr>
        <p:spPr bwMode="auto">
          <a:xfrm>
            <a:off x="41910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B</a:t>
            </a:r>
          </a:p>
        </p:txBody>
      </p:sp>
      <p:sp>
        <p:nvSpPr>
          <p:cNvPr id="13" name="Rectangle 73"/>
          <p:cNvSpPr>
            <a:spLocks noChangeArrowheads="1"/>
          </p:cNvSpPr>
          <p:nvPr/>
        </p:nvSpPr>
        <p:spPr bwMode="auto">
          <a:xfrm>
            <a:off x="71628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R</a:t>
            </a:r>
          </a:p>
        </p:txBody>
      </p:sp>
      <p:sp>
        <p:nvSpPr>
          <p:cNvPr id="14" name="Rectangle 74"/>
          <p:cNvSpPr>
            <a:spLocks noChangeArrowheads="1"/>
          </p:cNvSpPr>
          <p:nvPr/>
        </p:nvSpPr>
        <p:spPr bwMode="auto">
          <a:xfrm>
            <a:off x="1143000" y="37338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Arial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xmlns="" val="2433237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0C99A850-E125-455E-A8F6-18A08505B52D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Transpose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US" smtClean="0"/>
              <a:t>The transpose of A, denoted A</a:t>
            </a:r>
            <a:r>
              <a:rPr lang="en-US" baseline="30000" smtClean="0"/>
              <a:t>T</a:t>
            </a:r>
            <a:r>
              <a:rPr lang="en-US" smtClean="0"/>
              <a:t>, is obtained by interchanging the rows and columns of A</a:t>
            </a:r>
          </a:p>
          <a:p>
            <a:pPr eaLnBrk="1" hangingPunct="1"/>
            <a:r>
              <a:rPr lang="en-US" smtClean="0"/>
              <a:t>Example</a:t>
            </a:r>
          </a:p>
          <a:p>
            <a:pPr eaLnBrk="1" hangingPunct="1">
              <a:buFontTx/>
              <a:buNone/>
            </a:pPr>
            <a:r>
              <a:rPr lang="en-US" smtClean="0"/>
              <a:t>		</a:t>
            </a:r>
            <a:r>
              <a:rPr lang="en-US" sz="2800" smtClean="0"/>
              <a:t>	 </a:t>
            </a:r>
            <a:r>
              <a:rPr lang="en-US" sz="2800" smtClean="0">
                <a:solidFill>
                  <a:srgbClr val="00CCFF"/>
                </a:solidFill>
              </a:rPr>
              <a:t>1   3   5</a:t>
            </a:r>
            <a:r>
              <a:rPr lang="en-US" sz="2800" smtClean="0"/>
              <a:t>       T      =       	</a:t>
            </a:r>
            <a:r>
              <a:rPr lang="en-US" sz="2800" smtClean="0">
                <a:solidFill>
                  <a:srgbClr val="00CCFF"/>
                </a:solidFill>
              </a:rPr>
              <a:t>1</a:t>
            </a:r>
            <a:r>
              <a:rPr lang="en-US" sz="2800" smtClean="0"/>
              <a:t>   </a:t>
            </a:r>
            <a:r>
              <a:rPr lang="en-US" sz="2800" smtClean="0">
                <a:solidFill>
                  <a:srgbClr val="CC3300"/>
                </a:solidFill>
              </a:rPr>
              <a:t>2</a:t>
            </a:r>
          </a:p>
          <a:p>
            <a:pPr lvl="1" eaLnBrk="1" hangingPunct="1">
              <a:buFontTx/>
              <a:buNone/>
            </a:pPr>
            <a:r>
              <a:rPr lang="en-US" smtClean="0"/>
              <a:t>                </a:t>
            </a:r>
            <a:r>
              <a:rPr lang="en-US" smtClean="0">
                <a:solidFill>
                  <a:srgbClr val="CC3300"/>
                </a:solidFill>
              </a:rPr>
              <a:t>2   -1   0</a:t>
            </a:r>
            <a:r>
              <a:rPr lang="en-US" smtClean="0"/>
              <a:t>		       	</a:t>
            </a:r>
            <a:r>
              <a:rPr lang="en-US" smtClean="0">
                <a:solidFill>
                  <a:srgbClr val="00CCFF"/>
                </a:solidFill>
              </a:rPr>
              <a:t>3</a:t>
            </a:r>
            <a:r>
              <a:rPr lang="en-US" smtClean="0"/>
              <a:t>   </a:t>
            </a:r>
            <a:r>
              <a:rPr lang="en-US" smtClean="0">
                <a:solidFill>
                  <a:srgbClr val="CC3300"/>
                </a:solidFill>
              </a:rPr>
              <a:t>-1</a:t>
            </a:r>
          </a:p>
          <a:p>
            <a:pPr lvl="1" eaLnBrk="1" hangingPunct="1">
              <a:buFontTx/>
              <a:buNone/>
            </a:pPr>
            <a:r>
              <a:rPr lang="en-US" smtClean="0"/>
              <a:t>							</a:t>
            </a:r>
            <a:r>
              <a:rPr lang="en-US" smtClean="0">
                <a:solidFill>
                  <a:srgbClr val="00CCFF"/>
                </a:solidFill>
              </a:rPr>
              <a:t>5</a:t>
            </a:r>
            <a:r>
              <a:rPr lang="en-US" smtClean="0"/>
              <a:t>    </a:t>
            </a:r>
            <a:r>
              <a:rPr lang="en-US" smtClean="0">
                <a:solidFill>
                  <a:srgbClr val="CC3300"/>
                </a:solidFill>
              </a:rPr>
              <a:t>0</a:t>
            </a:r>
          </a:p>
          <a:p>
            <a:pPr lvl="1"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b="1" smtClean="0"/>
          </a:p>
        </p:txBody>
      </p:sp>
      <p:grpSp>
        <p:nvGrpSpPr>
          <p:cNvPr id="35847" name="Group 4"/>
          <p:cNvGrpSpPr>
            <a:grpSpLocks/>
          </p:cNvGrpSpPr>
          <p:nvPr/>
        </p:nvGrpSpPr>
        <p:grpSpPr bwMode="auto">
          <a:xfrm>
            <a:off x="2286000" y="3429000"/>
            <a:ext cx="4572000" cy="1524000"/>
            <a:chOff x="1440" y="2400"/>
            <a:chExt cx="2880" cy="960"/>
          </a:xfrm>
        </p:grpSpPr>
        <p:sp>
          <p:nvSpPr>
            <p:cNvPr id="35848" name="Line 5"/>
            <p:cNvSpPr>
              <a:spLocks noChangeShapeType="1"/>
            </p:cNvSpPr>
            <p:nvPr/>
          </p:nvSpPr>
          <p:spPr bwMode="auto">
            <a:xfrm>
              <a:off x="1440" y="240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49" name="Line 6"/>
            <p:cNvSpPr>
              <a:spLocks noChangeShapeType="1"/>
            </p:cNvSpPr>
            <p:nvPr/>
          </p:nvSpPr>
          <p:spPr bwMode="auto">
            <a:xfrm>
              <a:off x="2496" y="2400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Line 7"/>
            <p:cNvSpPr>
              <a:spLocks noChangeShapeType="1"/>
            </p:cNvSpPr>
            <p:nvPr/>
          </p:nvSpPr>
          <p:spPr bwMode="auto">
            <a:xfrm>
              <a:off x="3696" y="2400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Line 8"/>
            <p:cNvSpPr>
              <a:spLocks noChangeShapeType="1"/>
            </p:cNvSpPr>
            <p:nvPr/>
          </p:nvSpPr>
          <p:spPr bwMode="auto">
            <a:xfrm>
              <a:off x="4320" y="2400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Line 9"/>
            <p:cNvSpPr>
              <a:spLocks noChangeShapeType="1"/>
            </p:cNvSpPr>
            <p:nvPr/>
          </p:nvSpPr>
          <p:spPr bwMode="auto">
            <a:xfrm>
              <a:off x="3696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3" name="Line 10"/>
            <p:cNvSpPr>
              <a:spLocks noChangeShapeType="1"/>
            </p:cNvSpPr>
            <p:nvPr/>
          </p:nvSpPr>
          <p:spPr bwMode="auto">
            <a:xfrm flipH="1">
              <a:off x="4224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11"/>
            <p:cNvSpPr>
              <a:spLocks noChangeShapeType="1"/>
            </p:cNvSpPr>
            <p:nvPr/>
          </p:nvSpPr>
          <p:spPr bwMode="auto">
            <a:xfrm>
              <a:off x="3696" y="33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5" name="Line 12"/>
            <p:cNvSpPr>
              <a:spLocks noChangeShapeType="1"/>
            </p:cNvSpPr>
            <p:nvPr/>
          </p:nvSpPr>
          <p:spPr bwMode="auto">
            <a:xfrm flipH="1">
              <a:off x="4176" y="33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13"/>
            <p:cNvSpPr>
              <a:spLocks noChangeShapeType="1"/>
            </p:cNvSpPr>
            <p:nvPr/>
          </p:nvSpPr>
          <p:spPr bwMode="auto">
            <a:xfrm>
              <a:off x="1440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Line 14"/>
            <p:cNvSpPr>
              <a:spLocks noChangeShapeType="1"/>
            </p:cNvSpPr>
            <p:nvPr/>
          </p:nvSpPr>
          <p:spPr bwMode="auto">
            <a:xfrm>
              <a:off x="1440" y="297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Line 15"/>
            <p:cNvSpPr>
              <a:spLocks noChangeShapeType="1"/>
            </p:cNvSpPr>
            <p:nvPr/>
          </p:nvSpPr>
          <p:spPr bwMode="auto">
            <a:xfrm flipH="1">
              <a:off x="2400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9" name="Line 16"/>
            <p:cNvSpPr>
              <a:spLocks noChangeShapeType="1"/>
            </p:cNvSpPr>
            <p:nvPr/>
          </p:nvSpPr>
          <p:spPr bwMode="auto">
            <a:xfrm flipH="1">
              <a:off x="2400" y="297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6867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686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6BF50E7D-7291-473E-B44B-3C904B7F2D22}" type="slidenum">
              <a:rPr lang="en-US" sz="1400" smtClean="0">
                <a:latin typeface="Arial" charset="0"/>
              </a:rPr>
              <a:pPr eaLnBrk="1" hangingPunct="1"/>
              <a:t>34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Transpose (cont)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196138" cy="3505200"/>
          </a:xfrm>
        </p:spPr>
        <p:txBody>
          <a:bodyPr/>
          <a:lstStyle/>
          <a:p>
            <a:pPr eaLnBrk="1" hangingPunct="1"/>
            <a:r>
              <a:rPr lang="en-US" smtClean="0"/>
              <a:t>(A</a:t>
            </a:r>
            <a:r>
              <a:rPr lang="en-US" baseline="30000" smtClean="0"/>
              <a:t>T</a:t>
            </a:r>
            <a:r>
              <a:rPr lang="en-US" smtClean="0"/>
              <a:t>)</a:t>
            </a:r>
            <a:r>
              <a:rPr lang="en-US" baseline="30000" smtClean="0"/>
              <a:t>T</a:t>
            </a:r>
            <a:r>
              <a:rPr lang="en-US" smtClean="0"/>
              <a:t>=A</a:t>
            </a:r>
          </a:p>
          <a:p>
            <a:pPr eaLnBrk="1" hangingPunct="1"/>
            <a:r>
              <a:rPr lang="en-US" smtClean="0"/>
              <a:t>(A+B)</a:t>
            </a:r>
            <a:r>
              <a:rPr lang="en-US" baseline="30000" smtClean="0"/>
              <a:t>T</a:t>
            </a:r>
            <a:r>
              <a:rPr lang="en-US" smtClean="0"/>
              <a:t> = A</a:t>
            </a:r>
            <a:r>
              <a:rPr lang="en-US" baseline="30000" smtClean="0"/>
              <a:t>T</a:t>
            </a:r>
            <a:r>
              <a:rPr lang="en-US" smtClean="0"/>
              <a:t>+B</a:t>
            </a:r>
            <a:r>
              <a:rPr lang="en-US" baseline="30000" smtClean="0"/>
              <a:t>T</a:t>
            </a:r>
          </a:p>
          <a:p>
            <a:pPr eaLnBrk="1" hangingPunct="1"/>
            <a:r>
              <a:rPr lang="en-US" smtClean="0"/>
              <a:t>(AB)</a:t>
            </a:r>
            <a:r>
              <a:rPr lang="en-US" baseline="30000" smtClean="0"/>
              <a:t>T</a:t>
            </a:r>
            <a:r>
              <a:rPr lang="en-US" smtClean="0"/>
              <a:t> = B</a:t>
            </a:r>
            <a:r>
              <a:rPr lang="en-US" baseline="30000" smtClean="0"/>
              <a:t>T</a:t>
            </a:r>
            <a:r>
              <a:rPr lang="en-US" smtClean="0"/>
              <a:t>A</a:t>
            </a:r>
            <a:r>
              <a:rPr lang="en-US" baseline="30000" smtClean="0"/>
              <a:t>T</a:t>
            </a:r>
          </a:p>
          <a:p>
            <a:pPr eaLnBrk="1" hangingPunct="1"/>
            <a:r>
              <a:rPr lang="en-US" smtClean="0"/>
              <a:t>If A</a:t>
            </a:r>
            <a:r>
              <a:rPr lang="en-US" baseline="30000" smtClean="0"/>
              <a:t>T</a:t>
            </a:r>
            <a:r>
              <a:rPr lang="en-US" smtClean="0"/>
              <a:t>=A, then A is symmetric</a:t>
            </a:r>
            <a:r>
              <a:rPr lang="en-US" b="1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AECB8743-779B-4DB4-A412-2815B03DEC51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Inverse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If A and B are </a:t>
            </a:r>
            <a:r>
              <a:rPr lang="en-US" i="1" dirty="0" smtClean="0"/>
              <a:t>n</a:t>
            </a:r>
            <a:r>
              <a:rPr lang="en-US" dirty="0" smtClean="0"/>
              <a:t> x </a:t>
            </a:r>
            <a:r>
              <a:rPr lang="en-US" i="1" dirty="0" smtClean="0"/>
              <a:t>n</a:t>
            </a:r>
            <a:r>
              <a:rPr lang="en-US" dirty="0" smtClean="0"/>
              <a:t> matrices and AB=I, we say B is the </a:t>
            </a:r>
            <a:r>
              <a:rPr lang="en-US" sz="2800" dirty="0" smtClean="0">
                <a:solidFill>
                  <a:schemeClr val="tx2"/>
                </a:solidFill>
              </a:rPr>
              <a:t>inverse </a:t>
            </a:r>
            <a:r>
              <a:rPr lang="en-US" dirty="0" smtClean="0"/>
              <a:t>of 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inverse of a matrix  A, denoted A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It is not possible to define an inverse for every matrix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8915" name="Footer Placeholder 7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8916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DDC5D852-FC7C-4660-B47D-0C0721B9A3A5}" type="slidenum">
              <a:rPr lang="en-US" sz="1400" smtClean="0">
                <a:latin typeface="Arial" charset="0"/>
              </a:rPr>
              <a:pPr eaLnBrk="1" hangingPunct="1"/>
              <a:t>36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Inverse Matrix Example</a:t>
            </a:r>
          </a:p>
        </p:txBody>
      </p: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1752600" y="3505200"/>
            <a:ext cx="46482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R1 C1:		1*-11 + 0* -4 + 2*6   = 1</a:t>
            </a:r>
          </a:p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R1 C2:		1*2    + 0*0   + 2*-1  = 0</a:t>
            </a:r>
          </a:p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R1 C3:		1*2   + 0*1   + 2*-1   = 0</a:t>
            </a:r>
          </a:p>
          <a:p>
            <a:pPr>
              <a:spcBef>
                <a:spcPct val="5000"/>
              </a:spcBef>
            </a:pPr>
            <a:endParaRPr lang="en-US" sz="1600" dirty="0">
              <a:latin typeface="Arial" charset="0"/>
            </a:endParaRPr>
          </a:p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R2 C1:		2*-11 + -1* -4 + 3*6  = 0</a:t>
            </a:r>
          </a:p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R2 C2:		2*2 + -1* 0 + 3*-1     = 1</a:t>
            </a:r>
          </a:p>
          <a:p>
            <a:pPr>
              <a:spcBef>
                <a:spcPct val="5000"/>
              </a:spcBef>
            </a:pPr>
            <a:r>
              <a:rPr lang="en-US" sz="1600" dirty="0">
                <a:latin typeface="Arial" charset="0"/>
              </a:rPr>
              <a:t>R2 C3:		2*2 + -1* 1 + 3*-1     = 0</a:t>
            </a:r>
          </a:p>
          <a:p>
            <a:pPr>
              <a:spcBef>
                <a:spcPct val="5000"/>
              </a:spcBef>
            </a:pPr>
            <a:endParaRPr lang="en-US" sz="1600" dirty="0">
              <a:latin typeface="Arial" charset="0"/>
            </a:endParaRPr>
          </a:p>
          <a:p>
            <a:r>
              <a:rPr lang="en-US" sz="1600" dirty="0">
                <a:latin typeface="Arial" charset="0"/>
              </a:rPr>
              <a:t>R3 C1:		4*-11 + 1* -4 + 8*6   = 0</a:t>
            </a:r>
          </a:p>
          <a:p>
            <a:r>
              <a:rPr lang="en-US" sz="1600" dirty="0">
                <a:latin typeface="Arial" charset="0"/>
              </a:rPr>
              <a:t>R3 C2:		4*2 + 1*0 + 8*-1  	= 0</a:t>
            </a:r>
          </a:p>
          <a:p>
            <a:r>
              <a:rPr lang="en-US" sz="1600" dirty="0">
                <a:latin typeface="Arial" charset="0"/>
              </a:rPr>
              <a:t>R3 C3:		4*2 + 1* 1 + 8*-1  	= 1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Rectangle 4"/>
              <p:cNvSpPr/>
              <p:nvPr/>
            </p:nvSpPr>
            <p:spPr>
              <a:xfrm>
                <a:off x="457200" y="1837539"/>
                <a:ext cx="7848600" cy="1438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" indent="0" eaLnBrk="1" hangingPunct="1">
                  <a:buNone/>
                </a:pPr>
                <a:r>
                  <a:rPr lang="en-US" b="0" dirty="0" smtClean="0">
                    <a:sym typeface="Symbol" pitchFamily="18" charset="2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/>
                        <a:sym typeface="Symbol" pitchFamily="18" charset="2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∗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ea typeface="Cambria Math"/>
                                  <a:sym typeface="Symbol" pitchFamily="18" charset="2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  <a:sym typeface="Symbol" pitchFamily="18" charset="2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−4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/>
                        <a:sym typeface="Symbol" pitchFamily="18" charset="2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  <a:sym typeface="Symbol" pitchFamily="18" charset="2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/>
                            <a:ea typeface="Cambria Math"/>
                            <a:sym typeface="Symbol" pitchFamily="18" charset="2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/>
                                <a:ea typeface="Cambria Math"/>
                                <a:sym typeface="Symbol" pitchFamily="18" charset="2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sym typeface="Symbol" pitchFamily="18" charset="2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000" dirty="0" smtClean="0">
                    <a:sym typeface="Symbol" pitchFamily="18" charset="2"/>
                  </a:rPr>
                  <a:t>  </a:t>
                </a:r>
              </a:p>
              <a:p>
                <a:pPr marL="57150" indent="0" eaLnBrk="1" hangingPunct="1">
                  <a:buNone/>
                </a:pPr>
                <a:endParaRPr lang="en-US" dirty="0" smtClean="0"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837539"/>
                <a:ext cx="7848600" cy="1438279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9CE530A3-C338-4478-A759-62D6FED87573}" type="slidenum">
              <a:rPr lang="en-US" sz="1400" smtClean="0">
                <a:latin typeface="Arial" charset="0"/>
              </a:rPr>
              <a:pPr eaLnBrk="1" hangingPunct="1"/>
              <a:t>37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Definition of a matrix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Examine basic matrix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Addition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Multiplication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Transpose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Bit matrix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Meet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Join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Matrix Inverse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8C7FF2E0-C20E-4E06-9EBA-DAAA917E1F98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 Example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 A  =    1     3    5 </a:t>
            </a:r>
          </a:p>
          <a:p>
            <a:pPr lvl="1" eaLnBrk="1" hangingPunct="1">
              <a:buFontTx/>
              <a:buNone/>
            </a:pPr>
            <a:r>
              <a:rPr lang="en-US" dirty="0" smtClean="0"/>
              <a:t>                  </a:t>
            </a:r>
            <a:r>
              <a:rPr lang="en-US" sz="3200" dirty="0" smtClean="0"/>
              <a:t>2    -1    0 </a:t>
            </a:r>
          </a:p>
          <a:p>
            <a:pPr eaLnBrk="1" hangingPunct="1"/>
            <a:r>
              <a:rPr lang="en-US" dirty="0" smtClean="0"/>
              <a:t>A has 2 rows and 3 columns</a:t>
            </a:r>
          </a:p>
          <a:p>
            <a:pPr lvl="1" eaLnBrk="1" hangingPunct="1"/>
            <a:r>
              <a:rPr lang="en-US" dirty="0" smtClean="0"/>
              <a:t>A is a 2 x 3 matrix</a:t>
            </a:r>
          </a:p>
          <a:p>
            <a:pPr eaLnBrk="1" hangingPunct="1"/>
            <a:r>
              <a:rPr lang="en-US" dirty="0" smtClean="0"/>
              <a:t>First row of A is   [1   3   5]</a:t>
            </a:r>
          </a:p>
          <a:p>
            <a:pPr eaLnBrk="1" hangingPunct="1"/>
            <a:r>
              <a:rPr lang="en-US" dirty="0" smtClean="0"/>
              <a:t>The second column of A is    3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                                             -1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b="1" dirty="0" smtClean="0"/>
          </a:p>
        </p:txBody>
      </p:sp>
      <p:grpSp>
        <p:nvGrpSpPr>
          <p:cNvPr id="6151" name="Group 19"/>
          <p:cNvGrpSpPr>
            <a:grpSpLocks/>
          </p:cNvGrpSpPr>
          <p:nvPr/>
        </p:nvGrpSpPr>
        <p:grpSpPr bwMode="auto">
          <a:xfrm>
            <a:off x="2590800" y="1752600"/>
            <a:ext cx="381000" cy="1066800"/>
            <a:chOff x="1296" y="1584"/>
            <a:chExt cx="144" cy="672"/>
          </a:xfrm>
        </p:grpSpPr>
        <p:sp>
          <p:nvSpPr>
            <p:cNvPr id="6164" name="Line 4"/>
            <p:cNvSpPr>
              <a:spLocks noChangeShapeType="1"/>
            </p:cNvSpPr>
            <p:nvPr/>
          </p:nvSpPr>
          <p:spPr bwMode="auto">
            <a:xfrm>
              <a:off x="1296" y="158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5"/>
            <p:cNvSpPr>
              <a:spLocks noChangeShapeType="1"/>
            </p:cNvSpPr>
            <p:nvPr/>
          </p:nvSpPr>
          <p:spPr bwMode="auto">
            <a:xfrm>
              <a:off x="1296" y="158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6"/>
            <p:cNvSpPr>
              <a:spLocks noChangeShapeType="1"/>
            </p:cNvSpPr>
            <p:nvPr/>
          </p:nvSpPr>
          <p:spPr bwMode="auto">
            <a:xfrm>
              <a:off x="1296" y="225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2" name="Group 7"/>
          <p:cNvGrpSpPr>
            <a:grpSpLocks/>
          </p:cNvGrpSpPr>
          <p:nvPr/>
        </p:nvGrpSpPr>
        <p:grpSpPr bwMode="auto">
          <a:xfrm>
            <a:off x="4267200" y="1752600"/>
            <a:ext cx="228600" cy="1066800"/>
            <a:chOff x="2064" y="1584"/>
            <a:chExt cx="144" cy="672"/>
          </a:xfrm>
        </p:grpSpPr>
        <p:sp>
          <p:nvSpPr>
            <p:cNvPr id="6161" name="Line 8"/>
            <p:cNvSpPr>
              <a:spLocks noChangeShapeType="1"/>
            </p:cNvSpPr>
            <p:nvPr/>
          </p:nvSpPr>
          <p:spPr bwMode="auto">
            <a:xfrm>
              <a:off x="2208" y="1584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9"/>
            <p:cNvSpPr>
              <a:spLocks noChangeShapeType="1"/>
            </p:cNvSpPr>
            <p:nvPr/>
          </p:nvSpPr>
          <p:spPr bwMode="auto">
            <a:xfrm flipH="1">
              <a:off x="2112" y="225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Line 10"/>
            <p:cNvSpPr>
              <a:spLocks noChangeShapeType="1"/>
            </p:cNvSpPr>
            <p:nvPr/>
          </p:nvSpPr>
          <p:spPr bwMode="auto">
            <a:xfrm flipH="1">
              <a:off x="2064" y="158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3" name="Group 11"/>
          <p:cNvGrpSpPr>
            <a:grpSpLocks/>
          </p:cNvGrpSpPr>
          <p:nvPr/>
        </p:nvGrpSpPr>
        <p:grpSpPr bwMode="auto">
          <a:xfrm>
            <a:off x="6172200" y="4648200"/>
            <a:ext cx="152400" cy="1066800"/>
            <a:chOff x="3552" y="3168"/>
            <a:chExt cx="96" cy="528"/>
          </a:xfrm>
        </p:grpSpPr>
        <p:sp>
          <p:nvSpPr>
            <p:cNvPr id="6158" name="Line 12"/>
            <p:cNvSpPr>
              <a:spLocks noChangeShapeType="1"/>
            </p:cNvSpPr>
            <p:nvPr/>
          </p:nvSpPr>
          <p:spPr bwMode="auto">
            <a:xfrm>
              <a:off x="3648" y="31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13"/>
            <p:cNvSpPr>
              <a:spLocks noChangeShapeType="1"/>
            </p:cNvSpPr>
            <p:nvPr/>
          </p:nvSpPr>
          <p:spPr bwMode="auto">
            <a:xfrm flipH="1">
              <a:off x="3552" y="316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4"/>
            <p:cNvSpPr>
              <a:spLocks noChangeShapeType="1"/>
            </p:cNvSpPr>
            <p:nvPr/>
          </p:nvSpPr>
          <p:spPr bwMode="auto">
            <a:xfrm flipH="1">
              <a:off x="3552" y="369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4" name="Group 15"/>
          <p:cNvGrpSpPr>
            <a:grpSpLocks/>
          </p:cNvGrpSpPr>
          <p:nvPr/>
        </p:nvGrpSpPr>
        <p:grpSpPr bwMode="auto">
          <a:xfrm flipH="1">
            <a:off x="5715000" y="4648200"/>
            <a:ext cx="152400" cy="1066800"/>
            <a:chOff x="3552" y="3168"/>
            <a:chExt cx="96" cy="528"/>
          </a:xfrm>
        </p:grpSpPr>
        <p:sp>
          <p:nvSpPr>
            <p:cNvPr id="6155" name="Line 16"/>
            <p:cNvSpPr>
              <a:spLocks noChangeShapeType="1"/>
            </p:cNvSpPr>
            <p:nvPr/>
          </p:nvSpPr>
          <p:spPr bwMode="auto">
            <a:xfrm>
              <a:off x="3648" y="316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17"/>
            <p:cNvSpPr>
              <a:spLocks noChangeShapeType="1"/>
            </p:cNvSpPr>
            <p:nvPr/>
          </p:nvSpPr>
          <p:spPr bwMode="auto">
            <a:xfrm flipH="1">
              <a:off x="3552" y="316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18"/>
            <p:cNvSpPr>
              <a:spLocks noChangeShapeType="1"/>
            </p:cNvSpPr>
            <p:nvPr/>
          </p:nvSpPr>
          <p:spPr bwMode="auto">
            <a:xfrm flipH="1">
              <a:off x="3552" y="369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EA43FE24-EAFD-42DE-897D-5EF7B5CD2544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graphicFrame>
        <p:nvGraphicFramePr>
          <p:cNvPr id="204802" name="Group 2"/>
          <p:cNvGraphicFramePr>
            <a:graphicFrameLocks noGrp="1"/>
          </p:cNvGraphicFramePr>
          <p:nvPr/>
        </p:nvGraphicFramePr>
        <p:xfrm>
          <a:off x="4648200" y="1828800"/>
          <a:ext cx="4038600" cy="3649763"/>
        </p:xfrm>
        <a:graphic>
          <a:graphicData uri="http://schemas.openxmlformats.org/drawingml/2006/table">
            <a:tbl>
              <a:tblPr/>
              <a:tblGrid>
                <a:gridCol w="577850"/>
                <a:gridCol w="576263"/>
                <a:gridCol w="576262"/>
                <a:gridCol w="577850"/>
                <a:gridCol w="576263"/>
                <a:gridCol w="576262"/>
                <a:gridCol w="577850"/>
              </a:tblGrid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0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1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7" marB="456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005" name="Group 205"/>
          <p:cNvGraphicFramePr>
            <a:graphicFrameLocks noGrp="1"/>
          </p:cNvGraphicFramePr>
          <p:nvPr>
            <p:ph sz="quarter" idx="3"/>
          </p:nvPr>
        </p:nvGraphicFramePr>
        <p:xfrm>
          <a:off x="4643438" y="1828800"/>
          <a:ext cx="4043362" cy="3716340"/>
        </p:xfrm>
        <a:graphic>
          <a:graphicData uri="http://schemas.openxmlformats.org/drawingml/2006/table">
            <a:tbl>
              <a:tblPr/>
              <a:tblGrid>
                <a:gridCol w="577850"/>
                <a:gridCol w="577850"/>
                <a:gridCol w="576262"/>
                <a:gridCol w="579438"/>
                <a:gridCol w="576262"/>
                <a:gridCol w="577850"/>
                <a:gridCol w="577850"/>
              </a:tblGrid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7305" name="Rectangle 1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Matrix</a:t>
            </a:r>
          </a:p>
        </p:txBody>
      </p:sp>
      <p:sp>
        <p:nvSpPr>
          <p:cNvPr id="7306" name="Rectangle 135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76400"/>
            <a:ext cx="4038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</a:t>
            </a:r>
            <a:r>
              <a:rPr lang="en-US" sz="2800" i="1" dirty="0" smtClean="0"/>
              <a:t>m</a:t>
            </a:r>
            <a:r>
              <a:rPr lang="en-US" sz="2800" dirty="0" smtClean="0"/>
              <a:t> = </a:t>
            </a:r>
            <a:r>
              <a:rPr lang="en-US" sz="2800" i="1" dirty="0" smtClean="0"/>
              <a:t>n</a:t>
            </a:r>
            <a:r>
              <a:rPr lang="en-US" sz="2800" dirty="0" smtClean="0"/>
              <a:t>, then A is a</a:t>
            </a:r>
            <a:r>
              <a:rPr lang="en-US" sz="2800" i="1" u="sng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square</a:t>
            </a:r>
            <a:r>
              <a:rPr lang="en-US" sz="2800" dirty="0">
                <a:solidFill>
                  <a:schemeClr val="tx2"/>
                </a:solidFill>
              </a:rPr>
              <a:t> matrix</a:t>
            </a:r>
            <a:r>
              <a:rPr lang="en-US" sz="2800" dirty="0" smtClean="0"/>
              <a:t> of size </a:t>
            </a:r>
            <a:r>
              <a:rPr lang="en-US" sz="2800" i="1" dirty="0" smtClean="0"/>
              <a:t>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main diagonal of a square matrix A is 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11 </a:t>
            </a:r>
            <a:r>
              <a:rPr lang="en-US" sz="2800" dirty="0" smtClean="0"/>
              <a:t>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22 </a:t>
            </a:r>
            <a:r>
              <a:rPr lang="en-US" sz="2800" dirty="0" smtClean="0"/>
              <a:t> … </a:t>
            </a:r>
            <a:r>
              <a:rPr lang="en-US" sz="2800" i="1" dirty="0" err="1" smtClean="0"/>
              <a:t>a</a:t>
            </a:r>
            <a:r>
              <a:rPr lang="en-US" sz="2800" baseline="-25000" dirty="0" err="1" smtClean="0"/>
              <a:t>nn</a:t>
            </a:r>
            <a:endParaRPr lang="en-US" sz="2800" baseline="-250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If every entry off the main diagonal is zero, i.e.  </a:t>
            </a:r>
            <a:r>
              <a:rPr lang="en-US" sz="2800" i="1" dirty="0" err="1" smtClean="0"/>
              <a:t>a</a:t>
            </a:r>
            <a:r>
              <a:rPr lang="en-US" sz="2800" baseline="-25000" dirty="0" err="1" smtClean="0"/>
              <a:t>ik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= 0 for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pitchFamily="18" charset="2"/>
              </a:rPr>
              <a:t> </a:t>
            </a:r>
            <a:r>
              <a:rPr lang="en-US" sz="2800" i="1" dirty="0" smtClean="0">
                <a:sym typeface="Symbol" pitchFamily="18" charset="2"/>
              </a:rPr>
              <a:t>k</a:t>
            </a:r>
            <a:r>
              <a:rPr lang="en-US" sz="2800" dirty="0" smtClean="0">
                <a:sym typeface="Symbol" pitchFamily="18" charset="2"/>
              </a:rPr>
              <a:t>,  then A is a </a:t>
            </a:r>
            <a:r>
              <a:rPr lang="en-US" sz="2800" dirty="0" smtClean="0">
                <a:solidFill>
                  <a:schemeClr val="tx2"/>
                </a:solidFill>
                <a:sym typeface="Symbol" pitchFamily="18" charset="2"/>
              </a:rPr>
              <a:t>diagonal matrix</a:t>
            </a:r>
            <a:r>
              <a:rPr lang="en-US" sz="2800" dirty="0" smtClean="0"/>
              <a:t>	</a:t>
            </a:r>
            <a:endParaRPr lang="en-US" sz="2800" b="1" dirty="0" smtClean="0"/>
          </a:p>
        </p:txBody>
      </p:sp>
      <p:graphicFrame>
        <p:nvGraphicFramePr>
          <p:cNvPr id="205004" name="Group 204"/>
          <p:cNvGraphicFramePr>
            <a:graphicFrameLocks noGrp="1"/>
          </p:cNvGraphicFramePr>
          <p:nvPr>
            <p:ph sz="quarter" idx="2"/>
          </p:nvPr>
        </p:nvGraphicFramePr>
        <p:xfrm>
          <a:off x="4643438" y="1828800"/>
          <a:ext cx="4043362" cy="3697290"/>
        </p:xfrm>
        <a:graphic>
          <a:graphicData uri="http://schemas.openxmlformats.org/drawingml/2006/table">
            <a:tbl>
              <a:tblPr/>
              <a:tblGrid>
                <a:gridCol w="577850"/>
                <a:gridCol w="577850"/>
                <a:gridCol w="576262"/>
                <a:gridCol w="579438"/>
                <a:gridCol w="576262"/>
                <a:gridCol w="577850"/>
                <a:gridCol w="577850"/>
              </a:tblGrid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05003" name="Text Box 203"/>
          <p:cNvSpPr txBox="1">
            <a:spLocks noChangeArrowheads="1"/>
          </p:cNvSpPr>
          <p:nvPr/>
        </p:nvSpPr>
        <p:spPr bwMode="auto">
          <a:xfrm>
            <a:off x="4724400" y="5791200"/>
            <a:ext cx="4006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i="1" dirty="0" smtClean="0">
                <a:latin typeface="Arial" charset="0"/>
              </a:rPr>
              <a:t>m </a:t>
            </a:r>
            <a:r>
              <a:rPr lang="en-US" sz="1800" dirty="0" smtClean="0">
                <a:latin typeface="Arial" charset="0"/>
              </a:rPr>
              <a:t>= </a:t>
            </a:r>
            <a:r>
              <a:rPr lang="en-US" sz="1800" i="1" dirty="0" smtClean="0">
                <a:latin typeface="Arial" charset="0"/>
              </a:rPr>
              <a:t>n </a:t>
            </a:r>
            <a:r>
              <a:rPr lang="en-US" sz="1800" dirty="0" smtClean="0">
                <a:latin typeface="Arial" charset="0"/>
              </a:rPr>
              <a:t>= 7 </a:t>
            </a:r>
            <a:r>
              <a:rPr lang="en-US" sz="1800" dirty="0">
                <a:latin typeface="Arial" charset="0"/>
              </a:rPr>
              <a:t>square </a:t>
            </a:r>
            <a:r>
              <a:rPr lang="en-US" sz="1800" dirty="0" smtClean="0">
                <a:latin typeface="Arial" charset="0"/>
              </a:rPr>
              <a:t>matrix and diagonal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0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0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CF092202-FC8F-4EF4-BDC1-0D5D94078CCA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Special Matrices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4343400" cy="4495800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2"/>
                </a:solidFill>
              </a:rPr>
              <a:t>Identity matrix</a:t>
            </a:r>
            <a:r>
              <a:rPr lang="en-US" sz="2800" dirty="0" smtClean="0"/>
              <a:t> – a diagonal matrix with 1’s on the diagonal; zeros elsewhere</a:t>
            </a:r>
          </a:p>
          <a:p>
            <a:pPr eaLnBrk="1" hangingPunct="1"/>
            <a:endParaRPr lang="en-U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/>
            <a:r>
              <a:rPr lang="en-US" sz="2800" dirty="0">
                <a:solidFill>
                  <a:schemeClr val="tx2"/>
                </a:solidFill>
              </a:rPr>
              <a:t>Zero </a:t>
            </a:r>
            <a:r>
              <a:rPr lang="en-US" sz="2800" dirty="0" smtClean="0">
                <a:solidFill>
                  <a:schemeClr val="tx2"/>
                </a:solidFill>
              </a:rPr>
              <a:t>matrix  – </a:t>
            </a:r>
            <a:r>
              <a:rPr lang="en-US" sz="2800" dirty="0" smtClean="0"/>
              <a:t>matrix of all 0’s</a:t>
            </a:r>
          </a:p>
        </p:txBody>
      </p:sp>
      <p:graphicFrame>
        <p:nvGraphicFramePr>
          <p:cNvPr id="205828" name="Group 4"/>
          <p:cNvGraphicFramePr>
            <a:graphicFrameLocks noGrp="1"/>
          </p:cNvGraphicFramePr>
          <p:nvPr>
            <p:ph sz="quarter" idx="2"/>
          </p:nvPr>
        </p:nvGraphicFramePr>
        <p:xfrm>
          <a:off x="4953000" y="1676400"/>
          <a:ext cx="2514600" cy="2073276"/>
        </p:xfrm>
        <a:graphic>
          <a:graphicData uri="http://schemas.openxmlformats.org/drawingml/2006/table">
            <a:tbl>
              <a:tblPr/>
              <a:tblGrid>
                <a:gridCol w="685800"/>
                <a:gridCol w="609600"/>
                <a:gridCol w="609600"/>
                <a:gridCol w="6096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34" marB="45734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873" name="Group 49"/>
          <p:cNvGraphicFramePr>
            <a:graphicFrameLocks noGrp="1"/>
          </p:cNvGraphicFramePr>
          <p:nvPr>
            <p:ph sz="quarter" idx="3"/>
          </p:nvPr>
        </p:nvGraphicFramePr>
        <p:xfrm>
          <a:off x="4953000" y="4572000"/>
          <a:ext cx="2159000" cy="1036638"/>
        </p:xfrm>
        <a:graphic>
          <a:graphicData uri="http://schemas.openxmlformats.org/drawingml/2006/table">
            <a:tbl>
              <a:tblPr/>
              <a:tblGrid>
                <a:gridCol w="539750"/>
                <a:gridCol w="539750"/>
                <a:gridCol w="539750"/>
                <a:gridCol w="53975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E4D7BA72-26DC-48D4-9F71-28E4C851BC23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 Equality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 matrices A and B are equal when all corresponding elements are equal</a:t>
            </a:r>
          </a:p>
          <a:p>
            <a:pPr lvl="1" eaLnBrk="1" hangingPunct="1"/>
            <a:r>
              <a:rPr lang="en-US" dirty="0" smtClean="0"/>
              <a:t>A = B when  </a:t>
            </a:r>
            <a:r>
              <a:rPr lang="en-US" i="1" dirty="0" err="1" smtClean="0"/>
              <a:t>a</a:t>
            </a:r>
            <a:r>
              <a:rPr lang="en-US" baseline="-25000" dirty="0" err="1" smtClean="0"/>
              <a:t>ik</a:t>
            </a:r>
            <a:r>
              <a:rPr lang="en-US" dirty="0" smtClean="0"/>
              <a:t> = </a:t>
            </a:r>
            <a:r>
              <a:rPr lang="en-US" i="1" dirty="0" err="1" smtClean="0"/>
              <a:t>b</a:t>
            </a:r>
            <a:r>
              <a:rPr lang="en-US" baseline="-25000" dirty="0" err="1" smtClean="0"/>
              <a:t>ik</a:t>
            </a:r>
            <a:r>
              <a:rPr lang="en-US" dirty="0" smtClean="0"/>
              <a:t>  for  all 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k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		1 </a:t>
            </a:r>
            <a:r>
              <a:rPr lang="en-US" dirty="0" smtClean="0">
                <a:sym typeface="Symbol" pitchFamily="18" charset="2"/>
              </a:rPr>
              <a:t>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,   1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DBC10750-F6E6-4484-84A4-EB35896F05A6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of Two Matrices  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To add two matrices, they must be the same size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Each position in the resultant matrix is the sum of the corresponding positions in the original matrices</a:t>
            </a:r>
            <a:endParaRPr lang="en-US" b="1" dirty="0" smtClean="0"/>
          </a:p>
          <a:p>
            <a:pPr eaLnBrk="1" hangingPunct="1"/>
            <a:r>
              <a:rPr lang="en-US" dirty="0" smtClean="0">
                <a:sym typeface="Symbol" pitchFamily="18" charset="2"/>
              </a:rPr>
              <a:t>Properties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A+B = B+A 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A+(B+C) = (A+B)+C</a:t>
            </a:r>
          </a:p>
          <a:p>
            <a:pPr lvl="1" eaLnBrk="1" hangingPunct="1"/>
            <a:r>
              <a:rPr lang="en-US" dirty="0" smtClean="0">
                <a:sym typeface="Symbol" pitchFamily="18" charset="2"/>
              </a:rPr>
              <a:t>A+0 = 0+A 	(0 is the zero matrix)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7 - </a:t>
            </a:r>
            <a:fld id="{D13C4387-88BA-474F-810C-BAEECF81FA00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 Example </a:t>
            </a:r>
          </a:p>
        </p:txBody>
      </p:sp>
      <p:graphicFrame>
        <p:nvGraphicFramePr>
          <p:cNvPr id="207875" name="Group 3"/>
          <p:cNvGraphicFramePr>
            <a:graphicFrameLocks noGrp="1"/>
          </p:cNvGraphicFramePr>
          <p:nvPr>
            <p:ph sz="quarter" idx="2"/>
          </p:nvPr>
        </p:nvGraphicFramePr>
        <p:xfrm>
          <a:off x="1404938" y="2809875"/>
          <a:ext cx="1295400" cy="1857376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889" name="Group 17"/>
          <p:cNvGraphicFramePr>
            <a:graphicFrameLocks noGrp="1"/>
          </p:cNvGraphicFramePr>
          <p:nvPr/>
        </p:nvGraphicFramePr>
        <p:xfrm>
          <a:off x="3733800" y="2743200"/>
          <a:ext cx="1295400" cy="1843089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</a:tblGrid>
              <a:tr h="663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13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6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8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9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11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7903" name="Group 31"/>
          <p:cNvGraphicFramePr>
            <a:graphicFrameLocks noGrp="1"/>
          </p:cNvGraphicFramePr>
          <p:nvPr>
            <p:ph sz="quarter" idx="3"/>
          </p:nvPr>
        </p:nvGraphicFramePr>
        <p:xfrm>
          <a:off x="6731000" y="2809875"/>
          <a:ext cx="1223963" cy="1828800"/>
        </p:xfrm>
        <a:graphic>
          <a:graphicData uri="http://schemas.openxmlformats.org/drawingml/2006/table">
            <a:tbl>
              <a:tblPr/>
              <a:tblGrid>
                <a:gridCol w="612775"/>
                <a:gridCol w="611188"/>
              </a:tblGrid>
              <a:tr h="518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34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759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1312" name="Text Box 45"/>
          <p:cNvSpPr txBox="1">
            <a:spLocks noChangeArrowheads="1"/>
          </p:cNvSpPr>
          <p:nvPr/>
        </p:nvSpPr>
        <p:spPr bwMode="auto">
          <a:xfrm>
            <a:off x="2971800" y="3103563"/>
            <a:ext cx="422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1313" name="Text Box 46"/>
          <p:cNvSpPr txBox="1">
            <a:spLocks noChangeArrowheads="1"/>
          </p:cNvSpPr>
          <p:nvPr/>
        </p:nvSpPr>
        <p:spPr bwMode="auto">
          <a:xfrm>
            <a:off x="5699125" y="3124200"/>
            <a:ext cx="701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=</a:t>
            </a:r>
          </a:p>
        </p:txBody>
      </p:sp>
      <p:sp>
        <p:nvSpPr>
          <p:cNvPr id="11314" name="Text Box 47"/>
          <p:cNvSpPr txBox="1">
            <a:spLocks noChangeArrowheads="1"/>
          </p:cNvSpPr>
          <p:nvPr/>
        </p:nvSpPr>
        <p:spPr bwMode="auto">
          <a:xfrm>
            <a:off x="11430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A</a:t>
            </a:r>
          </a:p>
        </p:txBody>
      </p:sp>
      <p:sp>
        <p:nvSpPr>
          <p:cNvPr id="11315" name="Text Box 48"/>
          <p:cNvSpPr txBox="1">
            <a:spLocks noChangeArrowheads="1"/>
          </p:cNvSpPr>
          <p:nvPr/>
        </p:nvSpPr>
        <p:spPr bwMode="auto">
          <a:xfrm>
            <a:off x="3733800" y="1981200"/>
            <a:ext cx="455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B</a:t>
            </a:r>
          </a:p>
        </p:txBody>
      </p:sp>
      <p:sp>
        <p:nvSpPr>
          <p:cNvPr id="11316" name="Text Box 49"/>
          <p:cNvSpPr txBox="1">
            <a:spLocks noChangeArrowheads="1"/>
          </p:cNvSpPr>
          <p:nvPr/>
        </p:nvSpPr>
        <p:spPr bwMode="auto">
          <a:xfrm>
            <a:off x="6934200" y="1981200"/>
            <a:ext cx="13350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>
                <a:latin typeface="Arial" charset="0"/>
              </a:rPr>
              <a:t>Result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2264</TotalTime>
  <Words>1736</Words>
  <Application>Microsoft Office PowerPoint</Application>
  <PresentationFormat>On-screen Show (4:3)</PresentationFormat>
  <Paragraphs>891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Fireball</vt:lpstr>
      <vt:lpstr>Lecture 7 Matrices</vt:lpstr>
      <vt:lpstr>Lecture Introduction</vt:lpstr>
      <vt:lpstr>Matrix M by N</vt:lpstr>
      <vt:lpstr>Matrix Example</vt:lpstr>
      <vt:lpstr>Matrix</vt:lpstr>
      <vt:lpstr>Special Matrices</vt:lpstr>
      <vt:lpstr>Matrix Equality</vt:lpstr>
      <vt:lpstr>Sum of Two Matrices  </vt:lpstr>
      <vt:lpstr>Sum Example </vt:lpstr>
      <vt:lpstr>Sum Row 1 Col 1</vt:lpstr>
      <vt:lpstr>Sum Row 1 Col 2</vt:lpstr>
      <vt:lpstr>Sum Row 2 Col 1</vt:lpstr>
      <vt:lpstr>Sum - Complete</vt:lpstr>
      <vt:lpstr>Product of Two Matrices</vt:lpstr>
      <vt:lpstr>Product Example 1</vt:lpstr>
      <vt:lpstr>Product Example 1</vt:lpstr>
      <vt:lpstr>Product Row 1 Col 1</vt:lpstr>
      <vt:lpstr>Product Row 1 Col 2</vt:lpstr>
      <vt:lpstr>Product Row 1 Col 3</vt:lpstr>
      <vt:lpstr>Product Row 2 Col 1</vt:lpstr>
      <vt:lpstr>Product - Complete</vt:lpstr>
      <vt:lpstr>Product Example 2</vt:lpstr>
      <vt:lpstr>Product Example 2</vt:lpstr>
      <vt:lpstr>Product Row 1 Col 1</vt:lpstr>
      <vt:lpstr>Product Row 1 Col 2</vt:lpstr>
      <vt:lpstr>Product Row 1 Col 3</vt:lpstr>
      <vt:lpstr>Product Row 2 Col 1</vt:lpstr>
      <vt:lpstr>Product - Complete</vt:lpstr>
      <vt:lpstr>Summary of Matrix Multiplication</vt:lpstr>
      <vt:lpstr>Boolean (Bit Matrix)</vt:lpstr>
      <vt:lpstr>Join of Bit Matrices (OR) </vt:lpstr>
      <vt:lpstr>Meet of Bit Matrices (AND) </vt:lpstr>
      <vt:lpstr>Transpose</vt:lpstr>
      <vt:lpstr>Transpose (cont)</vt:lpstr>
      <vt:lpstr>Inverse</vt:lpstr>
      <vt:lpstr>Inverse Matrix Example</vt:lpstr>
      <vt:lpstr>Key Concepts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admin</cp:lastModifiedBy>
  <cp:revision>78</cp:revision>
  <cp:lastPrinted>1601-01-01T00:00:00Z</cp:lastPrinted>
  <dcterms:created xsi:type="dcterms:W3CDTF">2003-01-26T23:29:36Z</dcterms:created>
  <dcterms:modified xsi:type="dcterms:W3CDTF">2014-09-24T15:33:01Z</dcterms:modified>
</cp:coreProperties>
</file>